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64" r:id="rId5"/>
    <p:sldId id="265" r:id="rId6"/>
    <p:sldId id="266" r:id="rId7"/>
    <p:sldId id="267" r:id="rId8"/>
    <p:sldId id="269" r:id="rId9"/>
    <p:sldId id="271" r:id="rId10"/>
    <p:sldId id="272" r:id="rId11"/>
    <p:sldId id="270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8025-5A12-294D-82FE-58D610FAA708}" type="datetimeFigureOut">
              <a:rPr lang="en-US" smtClean="0"/>
              <a:pPr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AEFB-9FB9-1444-9475-98D3A04CC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</a:t>
            </a:r>
            <a:br>
              <a:rPr lang="en-US" dirty="0" smtClean="0"/>
            </a:br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74" y="3886200"/>
            <a:ext cx="33401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999" y="3886200"/>
            <a:ext cx="3606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3" y="559617"/>
            <a:ext cx="76854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b="1" u="sng" dirty="0"/>
              <a:t>Part 2: </a:t>
            </a:r>
          </a:p>
          <a:p>
            <a:r>
              <a:rPr lang="en-US" sz="2400" dirty="0"/>
              <a:t>Repeat Part 1. </a:t>
            </a:r>
          </a:p>
          <a:p>
            <a:r>
              <a:rPr lang="en-US" sz="2400" dirty="0"/>
              <a:t>Now move your thumb so that it is very close to your face, and repeat Part 1 again. </a:t>
            </a:r>
          </a:p>
          <a:p>
            <a:r>
              <a:rPr lang="en-US" sz="2400" dirty="0"/>
              <a:t>What do you notice? </a:t>
            </a:r>
          </a:p>
          <a:p>
            <a:endParaRPr lang="en-US" sz="2400" dirty="0"/>
          </a:p>
          <a:p>
            <a:r>
              <a:rPr lang="en-US" sz="2400" dirty="0"/>
              <a:t>The closer your thumb (the object you look at), the more it seems to shift when you switch eyes. Thus the amount of shift (</a:t>
            </a:r>
            <a:r>
              <a:rPr lang="en-US" sz="2400" b="1" dirty="0"/>
              <a:t>parallax) is related to the distance to the object.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66868"/>
            <a:ext cx="6457689" cy="679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Hertzsprung</a:t>
            </a:r>
            <a:r>
              <a:rPr lang="en-US" dirty="0" smtClean="0"/>
              <a:t>-Russell Diagram</a:t>
            </a:r>
            <a:br>
              <a:rPr lang="en-US" dirty="0" smtClean="0"/>
            </a:br>
            <a:r>
              <a:rPr lang="en-US" dirty="0" smtClean="0"/>
              <a:t>H-R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751" y="1669597"/>
            <a:ext cx="2984500" cy="273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V="1">
            <a:off x="457200" y="1669597"/>
            <a:ext cx="42416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vertical axis represents the star’s luminosity or absolute magnitude. Luminosity is technically the amount of energy a star radiates in one second, but you can think of it as how bright or how dim the star </a:t>
            </a:r>
            <a:r>
              <a:rPr lang="en-US" sz="2000" dirty="0" smtClean="0"/>
              <a:t>appears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4716585"/>
            <a:ext cx="8229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horizontal axis represents the star’s surface </a:t>
            </a:r>
            <a:r>
              <a:rPr lang="en-US" sz="2400" dirty="0" smtClean="0"/>
              <a:t>temperature in Kelvin (K)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								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57199" y="5697345"/>
            <a:ext cx="7868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Astronomers use H-R diagrams to classify stars to to understand how stars change over time.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21" y="959312"/>
            <a:ext cx="8063702" cy="5350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H-R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stars (90%) are found in the main sequence area</a:t>
            </a:r>
          </a:p>
          <a:p>
            <a:r>
              <a:rPr lang="en-US" dirty="0" smtClean="0"/>
              <a:t>Hottest/Brightest=top left</a:t>
            </a:r>
          </a:p>
          <a:p>
            <a:r>
              <a:rPr lang="en-US" dirty="0" smtClean="0"/>
              <a:t>Hottest/dimmest-bottom left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Coolest/Brightest=top right</a:t>
            </a:r>
          </a:p>
          <a:p>
            <a:r>
              <a:rPr lang="en-US" dirty="0" smtClean="0"/>
              <a:t>Coolest/dimmest=bottom right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12339"/>
            <a:ext cx="4114800" cy="3612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248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Electromagnetic radiation can be described in terms of a stream </a:t>
            </a:r>
            <a:r>
              <a:rPr lang="en-US" dirty="0" smtClean="0"/>
              <a:t>of photons traveling in a wave-like pattern and moving at the speed of light.</a:t>
            </a:r>
          </a:p>
          <a:p>
            <a:r>
              <a:rPr lang="en-US" dirty="0" smtClean="0"/>
              <a:t>The only difference between the types of electromagnetic radiation is the amount of energy found in the photons.</a:t>
            </a:r>
          </a:p>
          <a:p>
            <a:r>
              <a:rPr lang="en-US" dirty="0" smtClean="0"/>
              <a:t>The electromagnetic spectrum can be expressed in terms of energy, wavelength, or frequency.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04" y="487434"/>
            <a:ext cx="7357449" cy="2275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Color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stars are currently classified using the letters </a:t>
            </a:r>
            <a:r>
              <a:rPr lang="en-US" b="1" dirty="0"/>
              <a:t>O, B, A, F, G, K, and M (usually memorized by astrophysicists as "Oh, be a fine girl/guy, kiss </a:t>
            </a:r>
            <a:r>
              <a:rPr lang="en-US" b="1" dirty="0" smtClean="0"/>
              <a:t>me”)</a:t>
            </a:r>
          </a:p>
          <a:p>
            <a:r>
              <a:rPr lang="en-US" b="1" dirty="0" smtClean="0"/>
              <a:t>O </a:t>
            </a:r>
            <a:r>
              <a:rPr lang="en-US" b="1" dirty="0"/>
              <a:t>stars are the hottest and the letter sequence indicates successively cooler stars up to the coolest M class</a:t>
            </a:r>
            <a:r>
              <a:rPr lang="en-US" b="1" dirty="0" smtClean="0"/>
              <a:t>.</a:t>
            </a:r>
          </a:p>
          <a:p>
            <a:r>
              <a:rPr lang="en-US" b="1" dirty="0"/>
              <a:t>O stars are called "blue", B "blue-white", A stars "white", F stars "yellow-white", G stars "yellow", K stars "orange", and M stars "red",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14" y="322856"/>
            <a:ext cx="8674066" cy="6005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Chemical Composition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2537" y="1608017"/>
            <a:ext cx="7430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/>
              <a:buChar char="o"/>
            </a:pPr>
            <a:r>
              <a:rPr lang="en-US" sz="2400" dirty="0" smtClean="0"/>
              <a:t>A spectrograph is a device that breaks light into colors and produces an image of the spectrum.</a:t>
            </a:r>
          </a:p>
          <a:p>
            <a:pPr marL="342900" indent="-342900">
              <a:buFont typeface="Courier New"/>
              <a:buChar char="o"/>
            </a:pPr>
            <a:r>
              <a:rPr lang="en-US" sz="2400" dirty="0" smtClean="0"/>
              <a:t>Gases in a star’s atmosphere absorb some wavelengths of light produced within the star.</a:t>
            </a:r>
          </a:p>
          <a:p>
            <a:pPr marL="342900" indent="-342900">
              <a:buFont typeface="Courier New"/>
              <a:buChar char="o"/>
            </a:pPr>
            <a:r>
              <a:rPr lang="en-US" sz="2400" dirty="0" smtClean="0"/>
              <a:t>When viewed through a spectrograph, each absorbed wavelength is shown as a dark line on a spectrum</a:t>
            </a:r>
          </a:p>
          <a:p>
            <a:pPr marL="342900" indent="-342900">
              <a:buFont typeface="Courier New"/>
              <a:buChar char="o"/>
            </a:pPr>
            <a:r>
              <a:rPr lang="en-US" sz="2400" dirty="0" smtClean="0"/>
              <a:t>Each chemical element absorbs light at particular wavelengths.  Each element has it’s own unique set of lines.</a:t>
            </a:r>
          </a:p>
          <a:p>
            <a:pPr marL="342900" indent="-342900">
              <a:buFont typeface="Courier New"/>
              <a:buChar char="o"/>
            </a:pPr>
            <a:r>
              <a:rPr lang="en-US" sz="2400" dirty="0" smtClean="0"/>
              <a:t>By comparing a star’s spectrum with the spectrum of known elements we can infer how much of each element is found in the star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24" y="408951"/>
            <a:ext cx="5867845" cy="4210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1523" y="5144173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the Skills Activity on page 754</a:t>
            </a:r>
          </a:p>
          <a:p>
            <a:pPr marL="342900" indent="-342900">
              <a:buAutoNum type="arabicPeriod"/>
            </a:pPr>
            <a:r>
              <a:rPr lang="en-US" dirty="0" smtClean="0"/>
              <a:t>In star A, which elements have the strongest lines?</a:t>
            </a:r>
          </a:p>
          <a:p>
            <a:pPr marL="342900" indent="-342900">
              <a:buAutoNum type="arabicPeriod"/>
            </a:pPr>
            <a:r>
              <a:rPr lang="en-US" dirty="0" smtClean="0"/>
              <a:t>Which are the strongest in star B?</a:t>
            </a:r>
          </a:p>
          <a:p>
            <a:pPr marL="342900" indent="-342900">
              <a:buAutoNum type="arabicPeriod"/>
            </a:pPr>
            <a:r>
              <a:rPr lang="en-US" dirty="0" smtClean="0"/>
              <a:t>In star 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Brightness of Stars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Apparent Brightness</a:t>
            </a:r>
          </a:p>
          <a:p>
            <a:r>
              <a:rPr lang="en-US" dirty="0" smtClean="0"/>
              <a:t>A star’s brightness as seen from Earth.</a:t>
            </a:r>
          </a:p>
          <a:p>
            <a:r>
              <a:rPr lang="en-US" dirty="0" smtClean="0"/>
              <a:t>Problem:  Can’t tell how much light a star gives off:  A flashlight will look brighter if it is closer to you.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Absolute Brightness</a:t>
            </a:r>
          </a:p>
          <a:p>
            <a:r>
              <a:rPr lang="en-US" dirty="0" smtClean="0"/>
              <a:t>The brightness the star would have if it were at a standard distance from Earth.</a:t>
            </a:r>
          </a:p>
          <a:p>
            <a:r>
              <a:rPr lang="en-US" dirty="0" smtClean="0"/>
              <a:t>Must know the apparent brightness and the star’s distance from Earth to calculate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Distances to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Light Year</a:t>
            </a:r>
          </a:p>
          <a:p>
            <a:r>
              <a:rPr lang="en-US" dirty="0" smtClean="0"/>
              <a:t>A unit of distance NOT time</a:t>
            </a:r>
          </a:p>
          <a:p>
            <a:r>
              <a:rPr lang="en-US" dirty="0" smtClean="0"/>
              <a:t>Light travels at a speed of about 300,000 km/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A light year=the distance that light travels in one year</a:t>
            </a:r>
          </a:p>
          <a:p>
            <a:r>
              <a:rPr lang="en-US" dirty="0" smtClean="0"/>
              <a:t>9.5 million million km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Parallax</a:t>
            </a:r>
          </a:p>
          <a:p>
            <a:r>
              <a:rPr lang="en-US" dirty="0" smtClean="0"/>
              <a:t>The apparent change in position of an object when you look at it from different places. </a:t>
            </a:r>
          </a:p>
          <a:p>
            <a:r>
              <a:rPr lang="en-US" dirty="0"/>
              <a:t>Nearby objects have a larger parallax than more distant objects when observed from different </a:t>
            </a:r>
            <a:r>
              <a:rPr lang="en-US" dirty="0" smtClean="0"/>
              <a:t>positions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109" y="396287"/>
            <a:ext cx="8871891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2400" dirty="0"/>
              <a:t>You can see the parallax effect in action by holding your thumb out at arm's length and following the simple instructions below. </a:t>
            </a:r>
          </a:p>
          <a:p>
            <a:r>
              <a:rPr lang="en-US" sz="2400" b="1" u="sng" dirty="0"/>
              <a:t>Part 1: </a:t>
            </a:r>
          </a:p>
          <a:p>
            <a:r>
              <a:rPr lang="en-US" sz="2400" dirty="0"/>
              <a:t>Stretch your arm out in front of your face with your thumb extended upwards. </a:t>
            </a:r>
          </a:p>
          <a:p>
            <a:r>
              <a:rPr lang="en-US" sz="2400" dirty="0"/>
              <a:t>Leaving your arm still, close your left eye and note where your </a:t>
            </a:r>
            <a:r>
              <a:rPr lang="en-US" sz="2400" b="1" dirty="0"/>
              <a:t>thumb appears in relation to fixed objects in the distance. </a:t>
            </a:r>
          </a:p>
          <a:p>
            <a:r>
              <a:rPr lang="en-US" sz="2400" dirty="0"/>
              <a:t>Now close your right eye and open the left. Note that even though you have not moved your thumb, the position of your </a:t>
            </a:r>
            <a:r>
              <a:rPr lang="en-US" sz="2400" b="1" dirty="0"/>
              <a:t>thumb with respect to the background has shifted slightly to the right compared to where it was when only your right eye was open. </a:t>
            </a:r>
          </a:p>
          <a:p>
            <a:r>
              <a:rPr lang="en-US" sz="2400" dirty="0"/>
              <a:t>Repeat several times, shifting your view from your left eye to your right eye, and then to your left, back and forth. </a:t>
            </a:r>
          </a:p>
          <a:p>
            <a:endParaRPr lang="en-US" sz="2400" dirty="0"/>
          </a:p>
          <a:p>
            <a:r>
              <a:rPr lang="en-US" sz="2400" dirty="0"/>
              <a:t>This apparent shift in position is known as </a:t>
            </a:r>
            <a:r>
              <a:rPr lang="en-US" sz="2400" b="1" dirty="0"/>
              <a:t>parallax,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801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Characteristics of Stars</vt:lpstr>
      <vt:lpstr>Slide 2</vt:lpstr>
      <vt:lpstr>Color and Temperature</vt:lpstr>
      <vt:lpstr>Slide 4</vt:lpstr>
      <vt:lpstr>Chemical Composition</vt:lpstr>
      <vt:lpstr>Slide 6</vt:lpstr>
      <vt:lpstr>Brightness of Stars</vt:lpstr>
      <vt:lpstr>Measuring Distances to Stars</vt:lpstr>
      <vt:lpstr>Slide 9</vt:lpstr>
      <vt:lpstr>Slide 10</vt:lpstr>
      <vt:lpstr>Slide 11</vt:lpstr>
      <vt:lpstr>Hertzsprung-Russell Diagram H-R Diagram</vt:lpstr>
      <vt:lpstr>Slide 13</vt:lpstr>
      <vt:lpstr>H-R diagram</vt:lpstr>
    </vt:vector>
  </TitlesOfParts>
  <Company>Saugatuck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Stars</dc:title>
  <dc:creator>marcussed00</dc:creator>
  <cp:lastModifiedBy>Saugatuck Public Schools</cp:lastModifiedBy>
  <cp:revision>3</cp:revision>
  <dcterms:created xsi:type="dcterms:W3CDTF">2015-12-04T20:23:15Z</dcterms:created>
  <dcterms:modified xsi:type="dcterms:W3CDTF">2015-12-07T00:37:51Z</dcterms:modified>
</cp:coreProperties>
</file>