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theme/theme2.xml" ContentType="application/vnd.openxmlformats-officedocument.theme+xml"/>
  <Override PartName="/ppt/slides/slide2.xml" ContentType="application/vnd.openxmlformats-officedocument.presentationml.slide+xml"/>
  <Override PartName="/docProps/app.xml" ContentType="application/vnd.openxmlformats-officedocument.extended-properties+xml"/>
  <Override PartName="/ppt/notesSlides/notesSlide9.xml" ContentType="application/vnd.openxmlformats-officedocument.presentationml.notesSlide+xml"/>
  <Override PartName="/ppt/slides/slide11.xml" ContentType="application/vnd.openxmlformats-officedocument.presentationml.slide+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viewProps.xml" ContentType="application/vnd.openxmlformats-officedocument.presentationml.viewProps+xml"/>
  <Override PartName="/ppt/slideMasters/slideMaster1.xml" ContentType="application/vnd.openxmlformats-officedocument.presentationml.slideMaster+xml"/>
  <Override PartName="/ppt/notesSlides/notesSlide7.xml" ContentType="application/vnd.openxmlformats-officedocument.presentationml.notesSlide+xml"/>
  <Override PartName="/ppt/notesSlides/notesSlide4.xml" ContentType="application/vnd.openxmlformats-officedocument.presentationml.notesSlide+xml"/>
  <Override PartName="/ppt/slides/slide13.xml" ContentType="application/vnd.openxmlformats-officedocument.presentationml.slide+xml"/>
  <Override PartName="/ppt/slides/slide14.xml" ContentType="application/vnd.openxmlformats-officedocument.presentationml.slide+xml"/>
  <Override PartName="/ppt/notesSlides/notesSlide6.xml" ContentType="application/vnd.openxmlformats-officedocument.presentationml.notesSlide+xml"/>
  <Override PartName="/ppt/slideLayouts/slideLayout4.xml" ContentType="application/vnd.openxmlformats-officedocument.presentationml.slideLayout+xml"/>
  <Override PartName="/ppt/notesSlides/notesSlide5.xml" ContentType="application/vnd.openxmlformats-officedocument.presentationml.notes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Layouts/slideLayout14.xml" ContentType="application/vnd.openxmlformats-officedocument.presentationml.slideLayout+xml"/>
  <Override PartName="/ppt/slides/slide10.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Default Extension="png" ContentType="image/png"/>
  <Override PartName="/ppt/slides/slide3.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ppt/notesSlides/notesSlide8.xml" ContentType="application/vnd.openxmlformats-officedocument.presentationml.notesSlide+xml"/>
  <Override PartName="/docProps/core.xml" ContentType="application/vnd.openxmlformats-package.core-properties+xml"/>
  <Override PartName="/ppt/slideLayouts/slideLayout13.xml" ContentType="application/vnd.openxmlformats-officedocument.presentationml.slideLayout+xml"/>
  <Override PartName="/ppt/slides/slide8.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Override PartName="/ppt/notesSlides/notesSlide10.xml" ContentType="application/vnd.openxmlformats-officedocument.presentationml.notesSlide+xml"/>
  <Default Extension="rels" ContentType="application/vnd.openxmlformats-package.relationships+xml"/>
  <Override PartName="/ppt/slides/slide9.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Layouts/slideLayout12.xml" ContentType="application/vnd.openxmlformats-officedocument.presentationml.slideLayout+xml"/>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18"/>
  </p:notesMasterIdLst>
  <p:sldIdLst>
    <p:sldId id="257" r:id="rId2"/>
    <p:sldId id="258" r:id="rId3"/>
    <p:sldId id="260" r:id="rId4"/>
    <p:sldId id="259" r:id="rId5"/>
    <p:sldId id="263" r:id="rId6"/>
    <p:sldId id="266" r:id="rId7"/>
    <p:sldId id="261" r:id="rId8"/>
    <p:sldId id="265" r:id="rId9"/>
    <p:sldId id="267" r:id="rId10"/>
    <p:sldId id="262" r:id="rId11"/>
    <p:sldId id="268" r:id="rId12"/>
    <p:sldId id="269" r:id="rId13"/>
    <p:sldId id="270" r:id="rId14"/>
    <p:sldId id="271" r:id="rId15"/>
    <p:sldId id="272" r:id="rId16"/>
    <p:sldId id="273"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72" d="100"/>
          <a:sy n="72" d="100"/>
        </p:scale>
        <p:origin x="-528"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4" Type="http://schemas.openxmlformats.org/officeDocument/2006/relationships/slide" Target="slides/slide13.xml"/><Relationship Id="rId20" Type="http://schemas.openxmlformats.org/officeDocument/2006/relationships/presProps" Target="presProps.xml"/><Relationship Id="rId4" Type="http://schemas.openxmlformats.org/officeDocument/2006/relationships/slide" Target="slides/slide3.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slide" Target="slides/slide15.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slide" Target="slides/slide14.xml"/><Relationship Id="rId12" Type="http://schemas.openxmlformats.org/officeDocument/2006/relationships/slide" Target="slides/slide11.xml"/><Relationship Id="rId17" Type="http://schemas.openxmlformats.org/officeDocument/2006/relationships/slide" Target="slides/slide16.xml"/><Relationship Id="rId19" Type="http://schemas.openxmlformats.org/officeDocument/2006/relationships/printerSettings" Target="printerSettings/printerSettings1.bin"/><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 Id="rId1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00DDAF-16FF-104C-9833-61B551AF7191}" type="datetimeFigureOut">
              <a:rPr lang="en-US" smtClean="0"/>
              <a:t>1/23/12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3AE641-29BD-6240-8105-513B1F2DA585}"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E93AA3-7BA0-BE41-BEB2-C13F39A807F9}" type="slidenum">
              <a:rPr lang="ar-sa"/>
              <a:pPr/>
              <a:t>1</a:t>
            </a:fld>
            <a:endParaRPr lang="he-IL"/>
          </a:p>
        </p:txBody>
      </p:sp>
      <p:sp>
        <p:nvSpPr>
          <p:cNvPr id="11266" name="Rectangle 2"/>
          <p:cNvSpPr>
            <a:spLocks noChangeArrowheads="1" noTextEdit="1"/>
          </p:cNvSpPr>
          <p:nvPr>
            <p:ph type="sldImg"/>
          </p:nvPr>
        </p:nvSpPr>
        <p:spPr>
          <a:ln/>
        </p:spPr>
      </p:sp>
      <p:sp>
        <p:nvSpPr>
          <p:cNvPr id="11267" name="Rectangle 3"/>
          <p:cNvSpPr>
            <a:spLocks noGrp="1" noChangeArrowheads="1"/>
          </p:cNvSpPr>
          <p:nvPr>
            <p:ph type="body" idx="1"/>
          </p:nvPr>
        </p:nvSpPr>
        <p:spPr/>
        <p:txBody>
          <a:bodyPr/>
          <a:lstStyle/>
          <a:p>
            <a:pPr algn="l" rtl="0"/>
            <a:r>
              <a:rPr lang="en-US" u="sng"/>
              <a:t>References</a:t>
            </a:r>
            <a:r>
              <a:rPr lang="en-US"/>
              <a:t>:</a:t>
            </a:r>
          </a:p>
          <a:p>
            <a:pPr algn="l" rtl="0"/>
            <a:r>
              <a:rPr lang="en-US"/>
              <a:t>Kenneth Lange “Mathematical and Statistical Methods for Genetic Analysis”</a:t>
            </a:r>
          </a:p>
          <a:p>
            <a:pPr algn="l" rtl="0"/>
            <a:r>
              <a:rPr lang="en-US"/>
              <a:t>Jurg Ott “Analysis of Human Genetic Linkage”</a:t>
            </a:r>
          </a:p>
          <a:p>
            <a:pPr algn="l" rtl="0"/>
            <a:r>
              <a:rPr lang="en-US"/>
              <a:t>http://www.accessexcellence.com/AB/GG/</a:t>
            </a:r>
          </a:p>
          <a:p>
            <a:pPr algn="l" rtl="0"/>
            <a:r>
              <a:rPr lang="en-US"/>
              <a:t>http://www.nhgri.nih.gov/DIR/VIP/Glossary/index.html</a:t>
            </a:r>
          </a:p>
          <a:p>
            <a:pPr algn="l" rtl="0"/>
            <a:r>
              <a:rPr lang="en-US"/>
              <a:t>http://www.tokyo-med.ac.jp/genet/index-e.htm</a:t>
            </a:r>
          </a:p>
          <a:p>
            <a:pPr algn="l" rtl="0"/>
            <a:endParaRPr lang="en-US"/>
          </a:p>
          <a:p>
            <a:pPr algn="l" rtl="0"/>
            <a:endParaRPr lang="en-US"/>
          </a:p>
          <a:p>
            <a:pPr algn="l" rtl="0"/>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1AFB246-F5B0-A044-9E54-95911CA065E7}" type="slidenum">
              <a:rPr lang="ar-sa"/>
              <a:pPr/>
              <a:t>10</a:t>
            </a:fld>
            <a:endParaRPr lang="he-IL"/>
          </a:p>
        </p:txBody>
      </p:sp>
      <p:sp>
        <p:nvSpPr>
          <p:cNvPr id="94210" name="Rectangle 2"/>
          <p:cNvSpPr>
            <a:spLocks noChangeArrowheads="1" noTextEdit="1"/>
          </p:cNvSpPr>
          <p:nvPr>
            <p:ph type="sldImg"/>
          </p:nvPr>
        </p:nvSpPr>
        <p:spPr>
          <a:ln/>
        </p:spPr>
      </p:sp>
      <p:sp>
        <p:nvSpPr>
          <p:cNvPr id="942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1BFFC1-8ED5-3946-A86C-49E983E9E5F4}" type="slidenum">
              <a:rPr lang="ar-sa"/>
              <a:pPr/>
              <a:t>2</a:t>
            </a:fld>
            <a:endParaRPr lang="he-IL"/>
          </a:p>
        </p:txBody>
      </p:sp>
      <p:sp>
        <p:nvSpPr>
          <p:cNvPr id="8194" name="Rectangle 2"/>
          <p:cNvSpPr>
            <a:spLocks noChangeArrowheads="1" noTextEdit="1"/>
          </p:cNvSpPr>
          <p:nvPr>
            <p:ph type="sldImg"/>
          </p:nvPr>
        </p:nvSpPr>
        <p:spPr>
          <a:ln/>
        </p:spPr>
      </p:sp>
      <p:sp>
        <p:nvSpPr>
          <p:cNvPr id="8195" name="Rectangle 3"/>
          <p:cNvSpPr>
            <a:spLocks noGrp="1" noChangeArrowheads="1"/>
          </p:cNvSpPr>
          <p:nvPr>
            <p:ph type="body" idx="1"/>
          </p:nvPr>
        </p:nvSpPr>
        <p:spPr/>
        <p:txBody>
          <a:bodyPr/>
          <a:lstStyle/>
          <a:p>
            <a:pPr algn="l" rtl="0"/>
            <a:r>
              <a:rPr lang="en-US"/>
              <a:t>Image from http://www.accessexcellence.com/AB/GG/</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4E5824-2ACC-5340-837C-A6FB94EBF3EB}" type="slidenum">
              <a:rPr lang="ar-sa"/>
              <a:pPr/>
              <a:t>3</a:t>
            </a:fld>
            <a:endParaRPr lang="he-IL"/>
          </a:p>
        </p:txBody>
      </p:sp>
      <p:sp>
        <p:nvSpPr>
          <p:cNvPr id="60418" name="Rectangle 2"/>
          <p:cNvSpPr>
            <a:spLocks noChangeArrowheads="1" noTextEdit="1"/>
          </p:cNvSpPr>
          <p:nvPr>
            <p:ph type="sldImg"/>
          </p:nvPr>
        </p:nvSpPr>
        <p:spPr>
          <a:xfrm>
            <a:off x="1141413" y="685800"/>
            <a:ext cx="4573587" cy="3430588"/>
          </a:xfrm>
          <a:ln/>
        </p:spPr>
      </p:sp>
      <p:sp>
        <p:nvSpPr>
          <p:cNvPr id="60419" name="Rectangle 3"/>
          <p:cNvSpPr>
            <a:spLocks noGrp="1" noChangeArrowheads="1"/>
          </p:cNvSpPr>
          <p:nvPr>
            <p:ph type="body" idx="1"/>
          </p:nvPr>
        </p:nvSpPr>
        <p:spPr>
          <a:xfrm>
            <a:off x="912141" y="4343400"/>
            <a:ext cx="5033720" cy="4114800"/>
          </a:xfrm>
        </p:spPr>
        <p:txBody>
          <a:bodyPr lIns="91914" tIns="45958" rIns="91914" bIns="45958"/>
          <a:lstStyle/>
          <a:p>
            <a:r>
              <a:rPr lang="en-US"/>
              <a:t>Image from http://www.accessexcellence.com/AB/GG/</a:t>
            </a:r>
          </a:p>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CFEEF4-8FDA-7D4D-A1A1-166B82AC9FD7}" type="slidenum">
              <a:rPr lang="ar-sa"/>
              <a:pPr/>
              <a:t>4</a:t>
            </a:fld>
            <a:endParaRPr lang="he-IL"/>
          </a:p>
        </p:txBody>
      </p:sp>
      <p:sp>
        <p:nvSpPr>
          <p:cNvPr id="92162" name="Rectangle 2"/>
          <p:cNvSpPr>
            <a:spLocks noChangeArrowheads="1" noTextEdit="1"/>
          </p:cNvSpPr>
          <p:nvPr>
            <p:ph type="sldImg"/>
          </p:nvPr>
        </p:nvSpPr>
        <p:spPr>
          <a:ln/>
        </p:spPr>
      </p:sp>
      <p:sp>
        <p:nvSpPr>
          <p:cNvPr id="92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B0592B0-95D9-164D-824B-1C0CD8FB5D9B}" type="slidenum">
              <a:rPr lang="ar-sa"/>
              <a:pPr/>
              <a:t>5</a:t>
            </a:fld>
            <a:endParaRPr lang="he-IL"/>
          </a:p>
        </p:txBody>
      </p:sp>
      <p:sp>
        <p:nvSpPr>
          <p:cNvPr id="89090" name="Rectangle 2"/>
          <p:cNvSpPr>
            <a:spLocks noChangeArrowheads="1" noTextEdit="1"/>
          </p:cNvSpPr>
          <p:nvPr>
            <p:ph type="sldImg"/>
          </p:nvPr>
        </p:nvSpPr>
        <p:spPr>
          <a:ln/>
        </p:spPr>
      </p:sp>
      <p:sp>
        <p:nvSpPr>
          <p:cNvPr id="890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C00B3D-395C-9441-BD7B-B93D475B0759}" type="slidenum">
              <a:rPr lang="en-GB"/>
              <a:pPr/>
              <a:t>6</a:t>
            </a:fld>
            <a:endParaRPr lang="en-GB"/>
          </a:p>
        </p:txBody>
      </p:sp>
      <p:sp>
        <p:nvSpPr>
          <p:cNvPr id="377858" name="Rectangle 2"/>
          <p:cNvSpPr>
            <a:spLocks noRot="1" noChangeArrowheads="1" noTextEdit="1"/>
          </p:cNvSpPr>
          <p:nvPr>
            <p:ph type="sldImg"/>
          </p:nvPr>
        </p:nvSpPr>
        <p:spPr>
          <a:ln/>
        </p:spPr>
      </p:sp>
      <p:sp>
        <p:nvSpPr>
          <p:cNvPr id="37785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18E985-1247-7F41-9F8E-9730BFC99AB2}" type="slidenum">
              <a:rPr lang="ar-sa"/>
              <a:pPr/>
              <a:t>7</a:t>
            </a:fld>
            <a:endParaRPr lang="he-IL"/>
          </a:p>
        </p:txBody>
      </p:sp>
      <p:sp>
        <p:nvSpPr>
          <p:cNvPr id="93186" name="Rectangle 2"/>
          <p:cNvSpPr>
            <a:spLocks noChangeArrowheads="1" noTextEdit="1"/>
          </p:cNvSpPr>
          <p:nvPr>
            <p:ph type="sldImg"/>
          </p:nvPr>
        </p:nvSpPr>
        <p:spPr>
          <a:ln/>
        </p:spPr>
      </p:sp>
      <p:sp>
        <p:nvSpPr>
          <p:cNvPr id="931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B0593C-EEE8-BF4D-AFE0-23315A25BDA6}" type="slidenum">
              <a:rPr lang="en-GB"/>
              <a:pPr/>
              <a:t>8</a:t>
            </a:fld>
            <a:endParaRPr lang="en-GB"/>
          </a:p>
        </p:txBody>
      </p:sp>
      <p:sp>
        <p:nvSpPr>
          <p:cNvPr id="376834" name="Rectangle 2"/>
          <p:cNvSpPr>
            <a:spLocks noRot="1" noChangeArrowheads="1" noTextEdit="1"/>
          </p:cNvSpPr>
          <p:nvPr>
            <p:ph type="sldImg"/>
          </p:nvPr>
        </p:nvSpPr>
        <p:spPr>
          <a:ln/>
        </p:spPr>
      </p:sp>
      <p:sp>
        <p:nvSpPr>
          <p:cNvPr id="37683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5C2BBF-E84F-2449-A65F-A0A1294DE15A}" type="slidenum">
              <a:rPr lang="en-GB"/>
              <a:pPr/>
              <a:t>9</a:t>
            </a:fld>
            <a:endParaRPr lang="en-GB"/>
          </a:p>
        </p:txBody>
      </p:sp>
      <p:sp>
        <p:nvSpPr>
          <p:cNvPr id="379906" name="Rectangle 2"/>
          <p:cNvSpPr>
            <a:spLocks noRot="1" noChangeArrowheads="1" noTextEdit="1"/>
          </p:cNvSpPr>
          <p:nvPr>
            <p:ph type="sldImg"/>
          </p:nvPr>
        </p:nvSpPr>
        <p:spPr>
          <a:ln/>
        </p:spPr>
      </p:sp>
      <p:sp>
        <p:nvSpPr>
          <p:cNvPr id="379907" name="Rectangle 3"/>
          <p:cNvSpPr>
            <a:spLocks noGrp="1" noChangeArrowheads="1"/>
          </p:cNvSpPr>
          <p:nvPr>
            <p:ph type="body" idx="1"/>
          </p:nvPr>
        </p:nvSpPr>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D4609E0-A70B-0C4E-9F94-2E14AE39C741}" type="datetimeFigureOut">
              <a:rPr lang="en-US" smtClean="0"/>
              <a:t>1/23/12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1D0256-2D30-6D46-92DD-0D8EDBDAA9B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4609E0-A70B-0C4E-9F94-2E14AE39C741}" type="datetimeFigureOut">
              <a:rPr lang="en-US" smtClean="0"/>
              <a:t>1/23/12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1D0256-2D30-6D46-92DD-0D8EDBDAA9B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4609E0-A70B-0C4E-9F94-2E14AE39C741}" type="datetimeFigureOut">
              <a:rPr lang="en-US" smtClean="0"/>
              <a:t>1/23/12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1D0256-2D30-6D46-92DD-0D8EDBDAA9B1}"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648200" y="1981200"/>
            <a:ext cx="3810000" cy="4114800"/>
          </a:xfrm>
        </p:spPr>
        <p:txBody>
          <a:bodyPr/>
          <a:lstStyle/>
          <a:p>
            <a:endParaRPr lang="en-US"/>
          </a:p>
        </p:txBody>
      </p:sp>
      <p:sp>
        <p:nvSpPr>
          <p:cNvPr id="5" name="Date Placeholder 4"/>
          <p:cNvSpPr>
            <a:spLocks noGrp="1"/>
          </p:cNvSpPr>
          <p:nvPr>
            <p:ph type="dt" sz="half" idx="10"/>
          </p:nvPr>
        </p:nvSpPr>
        <p:spPr>
          <a:xfrm>
            <a:off x="655320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4419600" y="6400800"/>
            <a:ext cx="1905000" cy="457200"/>
          </a:xfrm>
        </p:spPr>
        <p:txBody>
          <a:bodyPr/>
          <a:lstStyle>
            <a:lvl1pPr>
              <a:defRPr smtClean="0"/>
            </a:lvl1pPr>
          </a:lstStyle>
          <a:p>
            <a:fld id="{49C6956C-0669-EC40-9ACB-0E22D9992B6A}" type="slidenum">
              <a:rPr lang="ar-sa"/>
              <a:pPr/>
              <a:t>‹#›</a:t>
            </a:fld>
            <a:endParaRPr lang="he-IL"/>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8400"/>
            <a:ext cx="21336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2133600" cy="457200"/>
          </a:xfrm>
        </p:spPr>
        <p:txBody>
          <a:bodyPr/>
          <a:lstStyle>
            <a:lvl1pPr>
              <a:defRPr smtClean="0"/>
            </a:lvl1pPr>
          </a:lstStyle>
          <a:p>
            <a:fld id="{2AB8B575-982A-0C45-9633-FCF0951D7E7F}"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8400"/>
            <a:ext cx="21336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2133600" cy="457200"/>
          </a:xfrm>
        </p:spPr>
        <p:txBody>
          <a:bodyPr/>
          <a:lstStyle>
            <a:lvl1pPr>
              <a:defRPr smtClean="0"/>
            </a:lvl1pPr>
          </a:lstStyle>
          <a:p>
            <a:fld id="{63283C09-4FC5-6049-89ED-C9C8E9B9F768}"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4609E0-A70B-0C4E-9F94-2E14AE39C741}" type="datetimeFigureOut">
              <a:rPr lang="en-US" smtClean="0"/>
              <a:t>1/23/12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1D0256-2D30-6D46-92DD-0D8EDBDAA9B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4609E0-A70B-0C4E-9F94-2E14AE39C741}" type="datetimeFigureOut">
              <a:rPr lang="en-US" smtClean="0"/>
              <a:t>1/23/12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1D0256-2D30-6D46-92DD-0D8EDBDAA9B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D4609E0-A70B-0C4E-9F94-2E14AE39C741}" type="datetimeFigureOut">
              <a:rPr lang="en-US" smtClean="0"/>
              <a:t>1/23/12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1D0256-2D30-6D46-92DD-0D8EDBDAA9B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D4609E0-A70B-0C4E-9F94-2E14AE39C741}" type="datetimeFigureOut">
              <a:rPr lang="en-US" smtClean="0"/>
              <a:t>1/23/12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1D0256-2D30-6D46-92DD-0D8EDBDAA9B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D4609E0-A70B-0C4E-9F94-2E14AE39C741}" type="datetimeFigureOut">
              <a:rPr lang="en-US" smtClean="0"/>
              <a:t>1/23/12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1D0256-2D30-6D46-92DD-0D8EDBDAA9B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4609E0-A70B-0C4E-9F94-2E14AE39C741}" type="datetimeFigureOut">
              <a:rPr lang="en-US" smtClean="0"/>
              <a:t>1/23/12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1D0256-2D30-6D46-92DD-0D8EDBDAA9B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4609E0-A70B-0C4E-9F94-2E14AE39C741}" type="datetimeFigureOut">
              <a:rPr lang="en-US" smtClean="0"/>
              <a:t>1/23/12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1D0256-2D30-6D46-92DD-0D8EDBDAA9B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4609E0-A70B-0C4E-9F94-2E14AE39C741}" type="datetimeFigureOut">
              <a:rPr lang="en-US" smtClean="0"/>
              <a:t>1/23/12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1D0256-2D30-6D46-92DD-0D8EDBDAA9B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4" Type="http://schemas.openxmlformats.org/officeDocument/2006/relationships/slideLayout" Target="../slideLayouts/slideLayout14.xml"/><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8" Type="http://schemas.openxmlformats.org/officeDocument/2006/relationships/slideLayout" Target="../slideLayouts/slideLayout8.xml"/><Relationship Id="rId13" Type="http://schemas.openxmlformats.org/officeDocument/2006/relationships/slideLayout" Target="../slideLayouts/slideLayout13.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5" Type="http://schemas.openxmlformats.org/officeDocument/2006/relationships/theme" Target="../theme/theme1.xml"/><Relationship Id="rId12" Type="http://schemas.openxmlformats.org/officeDocument/2006/relationships/slideLayout" Target="../slideLayouts/slideLayout12.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4609E0-A70B-0C4E-9F94-2E14AE39C741}" type="datetimeFigureOut">
              <a:rPr lang="en-US" smtClean="0"/>
              <a:t>1/23/12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1D0256-2D30-6D46-92DD-0D8EDBDAA9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3"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3" Type="http://schemas.openxmlformats.org/officeDocument/2006/relationships/image" Target="../media/image1.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3" Type="http://schemas.openxmlformats.org/officeDocument/2006/relationships/image" Target="../media/image2.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3" Type="http://schemas.openxmlformats.org/officeDocument/2006/relationships/image" Target="../media/image3.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3"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3" Type="http://schemas.openxmlformats.org/officeDocument/2006/relationships/image" Target="../media/image5.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3" Type="http://schemas.openxmlformats.org/officeDocument/2006/relationships/image" Target="../media/image6.jpeg"/><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685800" y="4648200"/>
            <a:ext cx="7772400" cy="1371600"/>
          </a:xfrm>
        </p:spPr>
        <p:txBody>
          <a:bodyPr/>
          <a:lstStyle/>
          <a:p>
            <a:pPr>
              <a:lnSpc>
                <a:spcPct val="80000"/>
              </a:lnSpc>
            </a:pPr>
            <a:endParaRPr lang="en-US" sz="2800" dirty="0">
              <a:solidFill>
                <a:srgbClr val="0066FF"/>
              </a:solidFill>
            </a:endParaRPr>
          </a:p>
        </p:txBody>
      </p:sp>
      <p:sp>
        <p:nvSpPr>
          <p:cNvPr id="2052" name="WordArt 4"/>
          <p:cNvSpPr>
            <a:spLocks noChangeArrowheads="1" noChangeShapeType="1" noTextEdit="1"/>
          </p:cNvSpPr>
          <p:nvPr/>
        </p:nvSpPr>
        <p:spPr bwMode="auto">
          <a:xfrm>
            <a:off x="762000" y="1600200"/>
            <a:ext cx="7772400" cy="2362200"/>
          </a:xfrm>
          <a:prstGeom prst="rect">
            <a:avLst/>
          </a:prstGeom>
        </p:spPr>
        <p:txBody>
          <a:bodyPr wrap="none" fromWordArt="1">
            <a:prstTxWarp prst="textPlain">
              <a:avLst>
                <a:gd name="adj" fmla="val 50000"/>
              </a:avLst>
            </a:prstTxWarp>
          </a:bodyPr>
          <a:lstStyle/>
          <a:p>
            <a:pPr algn="ctr"/>
            <a:r>
              <a:rPr lang="en-US" sz="3600" kern="10" dirty="0">
                <a:ln w="9525">
                  <a:solidFill>
                    <a:srgbClr val="00CCFF"/>
                  </a:solidFill>
                  <a:round/>
                  <a:headEnd/>
                  <a:tailEnd/>
                </a:ln>
                <a:solidFill>
                  <a:schemeClr val="accent2"/>
                </a:solidFill>
                <a:latin typeface="Arial Black"/>
                <a:ea typeface="Arial Black"/>
                <a:cs typeface="Arial Black"/>
              </a:rPr>
              <a:t>Basic Concepts </a:t>
            </a:r>
          </a:p>
          <a:p>
            <a:pPr algn="ctr"/>
            <a:r>
              <a:rPr lang="en-US" sz="3600" kern="10" dirty="0">
                <a:ln w="9525">
                  <a:solidFill>
                    <a:srgbClr val="00CCFF"/>
                  </a:solidFill>
                  <a:round/>
                  <a:headEnd/>
                  <a:tailEnd/>
                </a:ln>
                <a:solidFill>
                  <a:schemeClr val="accent2"/>
                </a:solidFill>
                <a:latin typeface="Arial Black"/>
                <a:ea typeface="Arial Black"/>
                <a:cs typeface="Arial Black"/>
              </a:rPr>
              <a:t>in Genetics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50A174AD-2A4D-5846-82FF-D8CC04C01FA4}" type="slidenum">
              <a:rPr lang="ar-sa"/>
              <a:pPr/>
              <a:t>10</a:t>
            </a:fld>
            <a:endParaRPr lang="he-IL"/>
          </a:p>
        </p:txBody>
      </p:sp>
      <p:sp>
        <p:nvSpPr>
          <p:cNvPr id="63490" name="Rectangle 2"/>
          <p:cNvSpPr>
            <a:spLocks noGrp="1" noChangeArrowheads="1"/>
          </p:cNvSpPr>
          <p:nvPr>
            <p:ph type="title"/>
          </p:nvPr>
        </p:nvSpPr>
        <p:spPr>
          <a:xfrm>
            <a:off x="228600" y="685800"/>
            <a:ext cx="8915400" cy="762000"/>
          </a:xfrm>
        </p:spPr>
        <p:txBody>
          <a:bodyPr>
            <a:normAutofit fontScale="90000"/>
          </a:bodyPr>
          <a:lstStyle/>
          <a:p>
            <a:pPr rtl="0"/>
            <a:r>
              <a:rPr lang="en-US" sz="3600" b="1">
                <a:solidFill>
                  <a:schemeClr val="accent2"/>
                </a:solidFill>
              </a:rPr>
              <a:t>	 </a:t>
            </a:r>
            <a:br>
              <a:rPr lang="en-US" sz="3600" b="1">
                <a:solidFill>
                  <a:schemeClr val="accent2"/>
                </a:solidFill>
              </a:rPr>
            </a:br>
            <a:r>
              <a:rPr lang="en-US" sz="3600" b="1">
                <a:solidFill>
                  <a:schemeClr val="accent2"/>
                </a:solidFill>
                <a:latin typeface="Comic Sans MS" charset="0"/>
              </a:rPr>
              <a:t>Genotypes</a:t>
            </a:r>
            <a:r>
              <a:rPr lang="en-US" sz="3600" b="1">
                <a:solidFill>
                  <a:schemeClr val="accent2"/>
                </a:solidFill>
              </a:rPr>
              <a:t>   		 </a:t>
            </a:r>
            <a:r>
              <a:rPr lang="en-US" sz="3600" b="1">
                <a:solidFill>
                  <a:schemeClr val="accent2"/>
                </a:solidFill>
                <a:latin typeface="Comic Sans MS" charset="0"/>
              </a:rPr>
              <a:t>Phenotypes</a:t>
            </a:r>
            <a:r>
              <a:rPr lang="en-US" sz="4000" b="1">
                <a:solidFill>
                  <a:schemeClr val="accent2"/>
                </a:solidFill>
                <a:latin typeface="Comic Sans MS" charset="0"/>
              </a:rPr>
              <a:t> </a:t>
            </a:r>
            <a:r>
              <a:rPr lang="en-US" sz="3600" b="1">
                <a:solidFill>
                  <a:schemeClr val="accent2"/>
                </a:solidFill>
                <a:latin typeface="Comic Sans MS" charset="0"/>
              </a:rPr>
              <a:t>(example)</a:t>
            </a:r>
            <a:r>
              <a:rPr lang="en-US" sz="4000" b="1">
                <a:solidFill>
                  <a:schemeClr val="accent2"/>
                </a:solidFill>
                <a:latin typeface="Comic Sans MS" charset="0"/>
              </a:rPr>
              <a:t>  	</a:t>
            </a:r>
            <a:br>
              <a:rPr lang="en-US" sz="4000" b="1">
                <a:solidFill>
                  <a:schemeClr val="accent2"/>
                </a:solidFill>
                <a:latin typeface="Comic Sans MS" charset="0"/>
              </a:rPr>
            </a:br>
            <a:r>
              <a:rPr lang="en-US" sz="3600" b="1">
                <a:solidFill>
                  <a:schemeClr val="accent2"/>
                </a:solidFill>
                <a:latin typeface="Comic Sans MS" charset="0"/>
              </a:rPr>
              <a:t>		</a:t>
            </a:r>
          </a:p>
        </p:txBody>
      </p:sp>
      <p:sp>
        <p:nvSpPr>
          <p:cNvPr id="63491" name="Rectangle 3"/>
          <p:cNvSpPr>
            <a:spLocks noGrp="1" noChangeArrowheads="1"/>
          </p:cNvSpPr>
          <p:nvPr>
            <p:ph type="body" idx="1"/>
          </p:nvPr>
        </p:nvSpPr>
        <p:spPr>
          <a:xfrm>
            <a:off x="685800" y="5105400"/>
            <a:ext cx="7772400" cy="1219200"/>
          </a:xfrm>
        </p:spPr>
        <p:txBody>
          <a:bodyPr/>
          <a:lstStyle/>
          <a:p>
            <a:pPr algn="l" rtl="0"/>
            <a:r>
              <a:rPr lang="en-US">
                <a:latin typeface="Comic Sans MS" charset="0"/>
              </a:rPr>
              <a:t>E</a:t>
            </a:r>
            <a:r>
              <a:rPr lang="en-US" baseline="30000">
                <a:latin typeface="Comic Sans MS" charset="0"/>
              </a:rPr>
              <a:t>b</a:t>
            </a:r>
            <a:r>
              <a:rPr lang="en-US">
                <a:latin typeface="Comic Sans MS" charset="0"/>
              </a:rPr>
              <a:t>- </a:t>
            </a:r>
            <a:r>
              <a:rPr lang="en-US" b="1" i="1">
                <a:solidFill>
                  <a:schemeClr val="accent2"/>
                </a:solidFill>
                <a:latin typeface="Comic Sans MS" charset="0"/>
              </a:rPr>
              <a:t>dominant</a:t>
            </a:r>
            <a:r>
              <a:rPr lang="en-US">
                <a:latin typeface="Comic Sans MS" charset="0"/>
              </a:rPr>
              <a:t> allele.</a:t>
            </a:r>
          </a:p>
          <a:p>
            <a:pPr algn="l" rtl="0"/>
            <a:r>
              <a:rPr lang="en-US">
                <a:latin typeface="Comic Sans MS" charset="0"/>
              </a:rPr>
              <a:t>E</a:t>
            </a:r>
            <a:r>
              <a:rPr lang="en-US" baseline="30000">
                <a:latin typeface="Comic Sans MS" charset="0"/>
              </a:rPr>
              <a:t>w</a:t>
            </a:r>
            <a:r>
              <a:rPr lang="en-US">
                <a:latin typeface="Comic Sans MS" charset="0"/>
              </a:rPr>
              <a:t>- </a:t>
            </a:r>
            <a:r>
              <a:rPr lang="en-US" b="1" i="1">
                <a:solidFill>
                  <a:schemeClr val="accent2"/>
                </a:solidFill>
                <a:latin typeface="Comic Sans MS" charset="0"/>
              </a:rPr>
              <a:t>recessive</a:t>
            </a:r>
            <a:r>
              <a:rPr lang="en-US">
                <a:latin typeface="Comic Sans MS" charset="0"/>
              </a:rPr>
              <a:t> allele.</a:t>
            </a:r>
          </a:p>
        </p:txBody>
      </p:sp>
      <p:pic>
        <p:nvPicPr>
          <p:cNvPr id="63492" name="Picture 4" descr="allele"/>
          <p:cNvPicPr>
            <a:picLocks noChangeAspect="1" noChangeArrowheads="1"/>
          </p:cNvPicPr>
          <p:nvPr/>
        </p:nvPicPr>
        <p:blipFill>
          <a:blip r:embed="rId3"/>
          <a:srcRect/>
          <a:stretch>
            <a:fillRect/>
          </a:stretch>
        </p:blipFill>
        <p:spPr bwMode="auto">
          <a:xfrm>
            <a:off x="381000" y="1447800"/>
            <a:ext cx="6324600" cy="3429000"/>
          </a:xfrm>
          <a:prstGeom prst="rect">
            <a:avLst/>
          </a:prstGeom>
          <a:noFill/>
        </p:spPr>
      </p:pic>
      <p:sp>
        <p:nvSpPr>
          <p:cNvPr id="63493" name="Text Box 5"/>
          <p:cNvSpPr txBox="1">
            <a:spLocks noChangeArrowheads="1"/>
          </p:cNvSpPr>
          <p:nvPr/>
        </p:nvSpPr>
        <p:spPr bwMode="auto">
          <a:xfrm>
            <a:off x="6934200" y="1981200"/>
            <a:ext cx="1854200" cy="519113"/>
          </a:xfrm>
          <a:prstGeom prst="rect">
            <a:avLst/>
          </a:prstGeom>
          <a:noFill/>
          <a:ln w="9525">
            <a:noFill/>
            <a:miter lim="800000"/>
            <a:headEnd/>
            <a:tailEnd/>
          </a:ln>
          <a:effectLst/>
        </p:spPr>
        <p:txBody>
          <a:bodyPr>
            <a:prstTxWarp prst="textNoShape">
              <a:avLst/>
            </a:prstTxWarp>
            <a:spAutoFit/>
          </a:bodyPr>
          <a:lstStyle/>
          <a:p>
            <a:pPr>
              <a:spcBef>
                <a:spcPct val="0"/>
              </a:spcBef>
              <a:buFontTx/>
              <a:buNone/>
            </a:pPr>
            <a:r>
              <a:rPr lang="en-US"/>
              <a:t>genotypes</a:t>
            </a:r>
          </a:p>
        </p:txBody>
      </p:sp>
      <p:sp>
        <p:nvSpPr>
          <p:cNvPr id="63494" name="Text Box 6"/>
          <p:cNvSpPr txBox="1">
            <a:spLocks noChangeArrowheads="1"/>
          </p:cNvSpPr>
          <p:nvPr/>
        </p:nvSpPr>
        <p:spPr bwMode="auto">
          <a:xfrm>
            <a:off x="6934200" y="3748088"/>
            <a:ext cx="2060575" cy="519112"/>
          </a:xfrm>
          <a:prstGeom prst="rect">
            <a:avLst/>
          </a:prstGeom>
          <a:noFill/>
          <a:ln w="9525">
            <a:noFill/>
            <a:miter lim="800000"/>
            <a:headEnd/>
            <a:tailEnd/>
          </a:ln>
          <a:effectLst/>
        </p:spPr>
        <p:txBody>
          <a:bodyPr wrap="none">
            <a:prstTxWarp prst="textNoShape">
              <a:avLst/>
            </a:prstTxWarp>
            <a:spAutoFit/>
          </a:bodyPr>
          <a:lstStyle/>
          <a:p>
            <a:pPr>
              <a:spcBef>
                <a:spcPct val="0"/>
              </a:spcBef>
              <a:buFontTx/>
              <a:buNone/>
            </a:pPr>
            <a:r>
              <a:rPr lang="en-US"/>
              <a:t>phenotypes</a:t>
            </a:r>
          </a:p>
        </p:txBody>
      </p:sp>
      <p:sp>
        <p:nvSpPr>
          <p:cNvPr id="63495" name="AutoShape 7"/>
          <p:cNvSpPr>
            <a:spLocks noChangeArrowheads="1"/>
          </p:cNvSpPr>
          <p:nvPr/>
        </p:nvSpPr>
        <p:spPr bwMode="auto">
          <a:xfrm>
            <a:off x="2921000" y="685800"/>
            <a:ext cx="1041400" cy="300038"/>
          </a:xfrm>
          <a:prstGeom prst="leftRightArrow">
            <a:avLst>
              <a:gd name="adj1" fmla="val 50000"/>
              <a:gd name="adj2" fmla="val 69418"/>
            </a:avLst>
          </a:prstGeom>
          <a:solidFill>
            <a:srgbClr val="FFFF00"/>
          </a:solidFill>
          <a:ln w="28575">
            <a:solidFill>
              <a:schemeClr val="tx1"/>
            </a:solidFill>
            <a:miter lim="800000"/>
            <a:headEnd/>
            <a:tailEnd/>
          </a:ln>
          <a:effectLst/>
        </p:spPr>
        <p:txBody>
          <a:bodyPr wrap="none" anchor="ctr">
            <a:prstTxWarp prst="textNoShape">
              <a:avLst/>
            </a:prstTxWarp>
          </a:bodyPr>
          <a:lstStyle/>
          <a:p>
            <a:endParaRPr lang="en-US"/>
          </a:p>
        </p:txBody>
      </p:sp>
    </p:spTree>
  </p:cSld>
  <p:clrMapOvr>
    <a:masterClrMapping/>
  </p:clrMapOvr>
  <p:transition advTm="1820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7D043"/>
                </a:solidFill>
                <a:latin typeface="Comic Sans MS" charset="0"/>
              </a:rPr>
              <a:t>What is HOMOZYGOUS?</a:t>
            </a:r>
            <a:endParaRPr lang="en-US" dirty="0"/>
          </a:p>
        </p:txBody>
      </p:sp>
      <p:sp>
        <p:nvSpPr>
          <p:cNvPr id="3" name="Content Placeholder 2"/>
          <p:cNvSpPr>
            <a:spLocks noGrp="1"/>
          </p:cNvSpPr>
          <p:nvPr>
            <p:ph idx="1"/>
          </p:nvPr>
        </p:nvSpPr>
        <p:spPr/>
        <p:txBody>
          <a:bodyPr/>
          <a:lstStyle/>
          <a:p>
            <a:r>
              <a:rPr lang="en-US" dirty="0" smtClean="0"/>
              <a:t>Both alleles (forms of the gene) are the same</a:t>
            </a:r>
          </a:p>
          <a:p>
            <a:r>
              <a:rPr lang="en-US" dirty="0" smtClean="0"/>
              <a:t>When offspring inherit two dominant genes, (one dominant gene from each parent) they are said to be </a:t>
            </a:r>
            <a:r>
              <a:rPr lang="en-US" u="sng" dirty="0" smtClean="0"/>
              <a:t>homozygous dominant</a:t>
            </a:r>
            <a:r>
              <a:rPr lang="en-US" dirty="0" smtClean="0"/>
              <a:t>.</a:t>
            </a:r>
          </a:p>
          <a:p>
            <a:r>
              <a:rPr lang="en-US" dirty="0" smtClean="0"/>
              <a:t>When offspring inherit two recessive genes, (one recessive gene from each parent) they are said to be </a:t>
            </a:r>
            <a:r>
              <a:rPr lang="en-US" u="sng" dirty="0" smtClean="0"/>
              <a:t>homozygous recessive.</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7D043"/>
                </a:solidFill>
                <a:latin typeface="Comic Sans MS" charset="0"/>
              </a:rPr>
              <a:t>What is </a:t>
            </a:r>
            <a:r>
              <a:rPr lang="en-US" b="1" dirty="0" smtClean="0">
                <a:solidFill>
                  <a:srgbClr val="F7D043"/>
                </a:solidFill>
                <a:latin typeface="Comic Sans MS" charset="0"/>
              </a:rPr>
              <a:t>HETEROZYGOUS</a:t>
            </a:r>
            <a:endParaRPr lang="en-US" dirty="0"/>
          </a:p>
        </p:txBody>
      </p:sp>
      <p:sp>
        <p:nvSpPr>
          <p:cNvPr id="3" name="Content Placeholder 2"/>
          <p:cNvSpPr>
            <a:spLocks noGrp="1"/>
          </p:cNvSpPr>
          <p:nvPr>
            <p:ph idx="1"/>
          </p:nvPr>
        </p:nvSpPr>
        <p:spPr/>
        <p:txBody>
          <a:bodyPr/>
          <a:lstStyle/>
          <a:p>
            <a:r>
              <a:rPr lang="en-US" dirty="0" smtClean="0"/>
              <a:t>When alleles occur in different forms</a:t>
            </a:r>
          </a:p>
          <a:p>
            <a:r>
              <a:rPr lang="en-US" dirty="0" smtClean="0"/>
              <a:t>When offspring inherit one dominant gene and one recessive gene, they are said to be </a:t>
            </a:r>
            <a:r>
              <a:rPr lang="en-US" u="sng" dirty="0" smtClean="0"/>
              <a:t>heterozygous</a:t>
            </a:r>
          </a:p>
          <a:p>
            <a:r>
              <a:rPr lang="en-US" dirty="0" smtClean="0"/>
              <a:t>Since the dominant gene will be expressed, they are said to be </a:t>
            </a:r>
            <a:r>
              <a:rPr lang="en-US" u="sng" dirty="0" smtClean="0"/>
              <a:t>heterozygous dominant</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7D043"/>
                </a:solidFill>
                <a:latin typeface="Comic Sans MS" charset="0"/>
              </a:rPr>
              <a:t>Describe </a:t>
            </a:r>
            <a:r>
              <a:rPr lang="en-US" b="1" dirty="0" smtClean="0">
                <a:solidFill>
                  <a:srgbClr val="F7D043"/>
                </a:solidFill>
                <a:latin typeface="Comic Sans MS" charset="0"/>
              </a:rPr>
              <a:t>CO-DOMINANCE</a:t>
            </a:r>
            <a:endParaRPr lang="en-US" dirty="0"/>
          </a:p>
        </p:txBody>
      </p:sp>
      <p:sp>
        <p:nvSpPr>
          <p:cNvPr id="3" name="Content Placeholder 2"/>
          <p:cNvSpPr>
            <a:spLocks noGrp="1"/>
          </p:cNvSpPr>
          <p:nvPr>
            <p:ph idx="1"/>
          </p:nvPr>
        </p:nvSpPr>
        <p:spPr/>
        <p:txBody>
          <a:bodyPr/>
          <a:lstStyle/>
          <a:p>
            <a:r>
              <a:rPr lang="en-US" dirty="0" smtClean="0"/>
              <a:t>When an organism has two different alleles for a gene that does not follow the dominant/recessive pattern.</a:t>
            </a:r>
          </a:p>
          <a:p>
            <a:r>
              <a:rPr lang="en-US" dirty="0" smtClean="0"/>
              <a:t>The organism shows a trait that is a blend of the traits represented by the two alleles.</a:t>
            </a:r>
          </a:p>
          <a:p>
            <a:r>
              <a:rPr lang="en-US" dirty="0" smtClean="0"/>
              <a:t>Also called INCOMPLETE DOMINANCE</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7D043"/>
                </a:solidFill>
                <a:latin typeface="Comic Sans MS" charset="0"/>
              </a:rPr>
              <a:t>Describe </a:t>
            </a:r>
            <a:r>
              <a:rPr lang="en-US" b="1" dirty="0" smtClean="0">
                <a:solidFill>
                  <a:srgbClr val="F7D043"/>
                </a:solidFill>
                <a:latin typeface="Comic Sans MS" charset="0"/>
              </a:rPr>
              <a:t>CO-DOMINANCE</a:t>
            </a:r>
            <a:endParaRPr lang="en-US" dirty="0"/>
          </a:p>
        </p:txBody>
      </p:sp>
      <p:sp>
        <p:nvSpPr>
          <p:cNvPr id="3" name="Content Placeholder 2"/>
          <p:cNvSpPr>
            <a:spLocks noGrp="1"/>
          </p:cNvSpPr>
          <p:nvPr>
            <p:ph idx="1"/>
          </p:nvPr>
        </p:nvSpPr>
        <p:spPr/>
        <p:txBody>
          <a:bodyPr/>
          <a:lstStyle/>
          <a:p>
            <a:r>
              <a:rPr lang="en-US" dirty="0" smtClean="0"/>
              <a:t>FOR EXAMPLE:</a:t>
            </a:r>
          </a:p>
          <a:p>
            <a:endParaRPr lang="en-US" dirty="0" smtClean="0"/>
          </a:p>
          <a:p>
            <a:r>
              <a:rPr lang="en-US" dirty="0" smtClean="0"/>
              <a:t>The gene for the color of some flowers has one allele for red and one for white.  When both alleles are present, neither is dominant, and the flower color is pink</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7D043"/>
                </a:solidFill>
                <a:latin typeface="Comic Sans MS" charset="0"/>
              </a:rPr>
              <a:t>What is a </a:t>
            </a:r>
            <a:r>
              <a:rPr lang="en-US" b="1" dirty="0" smtClean="0">
                <a:solidFill>
                  <a:srgbClr val="F7D043"/>
                </a:solidFill>
                <a:latin typeface="Comic Sans MS" charset="0"/>
              </a:rPr>
              <a:t>PUNNETT SQUARE</a:t>
            </a:r>
            <a:r>
              <a:rPr lang="en-US" dirty="0" smtClean="0">
                <a:solidFill>
                  <a:srgbClr val="F7D043"/>
                </a:solidFill>
                <a:latin typeface="Comic Sans MS" charset="0"/>
              </a:rPr>
              <a:t>?</a:t>
            </a:r>
            <a:endParaRPr lang="en-US" dirty="0"/>
          </a:p>
        </p:txBody>
      </p:sp>
      <p:sp>
        <p:nvSpPr>
          <p:cNvPr id="3" name="Content Placeholder 2"/>
          <p:cNvSpPr>
            <a:spLocks noGrp="1"/>
          </p:cNvSpPr>
          <p:nvPr>
            <p:ph idx="1"/>
          </p:nvPr>
        </p:nvSpPr>
        <p:spPr/>
        <p:txBody>
          <a:bodyPr/>
          <a:lstStyle/>
          <a:p>
            <a:r>
              <a:rPr lang="en-US" dirty="0" smtClean="0"/>
              <a:t>A tool to predict the probability of certain traits in offspring that shows the different ways alleles can combine</a:t>
            </a:r>
          </a:p>
          <a:p>
            <a:r>
              <a:rPr lang="en-US" dirty="0" smtClean="0"/>
              <a:t>A way to show phenotype &amp; genotype</a:t>
            </a:r>
          </a:p>
          <a:p>
            <a:r>
              <a:rPr lang="en-US" dirty="0" smtClean="0"/>
              <a:t>A chart that shows all the possible combinations of alleles that can result when genes are crossed.</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7D043"/>
                </a:solidFill>
                <a:latin typeface="Comic Sans MS" charset="0"/>
              </a:rPr>
              <a:t>What is a </a:t>
            </a:r>
            <a:r>
              <a:rPr lang="en-US" b="1" dirty="0" smtClean="0">
                <a:solidFill>
                  <a:srgbClr val="F7D043"/>
                </a:solidFill>
                <a:latin typeface="Comic Sans MS" charset="0"/>
              </a:rPr>
              <a:t>PUNNETT SQUARE</a:t>
            </a:r>
            <a:r>
              <a:rPr lang="en-US" dirty="0" smtClean="0">
                <a:solidFill>
                  <a:srgbClr val="F7D043"/>
                </a:solidFill>
                <a:latin typeface="Comic Sans MS" charset="0"/>
              </a:rPr>
              <a:t>?</a:t>
            </a:r>
            <a:endParaRPr lang="en-US" dirty="0"/>
          </a:p>
        </p:txBody>
      </p:sp>
      <p:sp>
        <p:nvSpPr>
          <p:cNvPr id="3" name="Content Placeholder 2"/>
          <p:cNvSpPr>
            <a:spLocks noGrp="1"/>
          </p:cNvSpPr>
          <p:nvPr>
            <p:ph idx="1"/>
          </p:nvPr>
        </p:nvSpPr>
        <p:spPr/>
        <p:txBody>
          <a:bodyPr/>
          <a:lstStyle/>
          <a:p>
            <a:r>
              <a:rPr lang="en-US" dirty="0" smtClean="0"/>
              <a:t>Letters stand for dominant and recessive alleles</a:t>
            </a:r>
          </a:p>
          <a:p>
            <a:r>
              <a:rPr lang="en-US" dirty="0" smtClean="0"/>
              <a:t>An uppercase letter stands for a dominant allele</a:t>
            </a:r>
          </a:p>
          <a:p>
            <a:r>
              <a:rPr lang="en-US" dirty="0" smtClean="0"/>
              <a:t>Lowercase letters stand for recessive alleles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7E1AF625-99AF-8045-8A79-8195B44AC93C}" type="slidenum">
              <a:rPr lang="ar-sa"/>
              <a:pPr/>
              <a:t>2</a:t>
            </a:fld>
            <a:endParaRPr lang="he-IL"/>
          </a:p>
        </p:txBody>
      </p:sp>
      <p:sp>
        <p:nvSpPr>
          <p:cNvPr id="6146" name="Rectangle 2"/>
          <p:cNvSpPr>
            <a:spLocks noGrp="1" noChangeArrowheads="1"/>
          </p:cNvSpPr>
          <p:nvPr>
            <p:ph type="title"/>
          </p:nvPr>
        </p:nvSpPr>
        <p:spPr>
          <a:xfrm>
            <a:off x="685800" y="304800"/>
            <a:ext cx="7772400" cy="1143000"/>
          </a:xfrm>
        </p:spPr>
        <p:txBody>
          <a:bodyPr/>
          <a:lstStyle/>
          <a:p>
            <a:r>
              <a:rPr lang="en-US" b="1">
                <a:solidFill>
                  <a:schemeClr val="accent2"/>
                </a:solidFill>
                <a:latin typeface="Comic Sans MS" charset="0"/>
              </a:rPr>
              <a:t>Genetic Information</a:t>
            </a:r>
          </a:p>
        </p:txBody>
      </p:sp>
      <p:sp>
        <p:nvSpPr>
          <p:cNvPr id="6147" name="Rectangle 3"/>
          <p:cNvSpPr>
            <a:spLocks noGrp="1" noChangeArrowheads="1"/>
          </p:cNvSpPr>
          <p:nvPr>
            <p:ph type="body" sz="half" idx="1"/>
          </p:nvPr>
        </p:nvSpPr>
        <p:spPr>
          <a:xfrm>
            <a:off x="381000" y="1676400"/>
            <a:ext cx="5334000" cy="4876800"/>
          </a:xfrm>
        </p:spPr>
        <p:txBody>
          <a:bodyPr>
            <a:normAutofit/>
          </a:bodyPr>
          <a:lstStyle/>
          <a:p>
            <a:pPr algn="l" rtl="0">
              <a:lnSpc>
                <a:spcPct val="80000"/>
              </a:lnSpc>
            </a:pPr>
            <a:r>
              <a:rPr lang="en-US" sz="2400" b="1" dirty="0">
                <a:solidFill>
                  <a:schemeClr val="accent2"/>
                </a:solidFill>
                <a:latin typeface="Comic Sans MS" charset="0"/>
              </a:rPr>
              <a:t>Gene</a:t>
            </a:r>
            <a:r>
              <a:rPr lang="en-US" sz="2400" dirty="0">
                <a:latin typeface="Comic Sans MS" charset="0"/>
              </a:rPr>
              <a:t> – basic unit of genetic information. Genes determine the inherited characters.</a:t>
            </a:r>
          </a:p>
          <a:p>
            <a:pPr algn="l" rtl="0">
              <a:lnSpc>
                <a:spcPct val="80000"/>
              </a:lnSpc>
            </a:pPr>
            <a:endParaRPr lang="en-US" sz="2400" i="1" dirty="0">
              <a:latin typeface="Comic Sans MS" charset="0"/>
            </a:endParaRPr>
          </a:p>
          <a:p>
            <a:pPr algn="l" rtl="0">
              <a:lnSpc>
                <a:spcPct val="80000"/>
              </a:lnSpc>
            </a:pPr>
            <a:r>
              <a:rPr lang="en-US" sz="2400" b="1" dirty="0">
                <a:solidFill>
                  <a:schemeClr val="accent2"/>
                </a:solidFill>
                <a:latin typeface="Comic Sans MS" charset="0"/>
              </a:rPr>
              <a:t>Genome</a:t>
            </a:r>
            <a:r>
              <a:rPr lang="en-US" sz="2400" dirty="0">
                <a:latin typeface="Comic Sans MS" charset="0"/>
              </a:rPr>
              <a:t> – the collection of genetic information.</a:t>
            </a:r>
          </a:p>
          <a:p>
            <a:pPr algn="l" rtl="0">
              <a:lnSpc>
                <a:spcPct val="80000"/>
              </a:lnSpc>
            </a:pPr>
            <a:endParaRPr lang="en-US" sz="2400" dirty="0">
              <a:latin typeface="Comic Sans MS" charset="0"/>
            </a:endParaRPr>
          </a:p>
          <a:p>
            <a:pPr algn="l" rtl="0">
              <a:lnSpc>
                <a:spcPct val="80000"/>
              </a:lnSpc>
            </a:pPr>
            <a:r>
              <a:rPr lang="en-US" sz="2400" b="1" dirty="0">
                <a:solidFill>
                  <a:schemeClr val="accent2"/>
                </a:solidFill>
                <a:latin typeface="Comic Sans MS" charset="0"/>
              </a:rPr>
              <a:t>Chromosomes</a:t>
            </a:r>
            <a:r>
              <a:rPr lang="en-US" sz="2400" dirty="0">
                <a:latin typeface="Comic Sans MS" charset="0"/>
              </a:rPr>
              <a:t> – storage units of </a:t>
            </a:r>
            <a:r>
              <a:rPr lang="en-US" sz="2400" i="1" dirty="0">
                <a:latin typeface="Comic Sans MS" charset="0"/>
              </a:rPr>
              <a:t>genes</a:t>
            </a:r>
            <a:r>
              <a:rPr lang="en-US" sz="2400" dirty="0">
                <a:latin typeface="Comic Sans MS" charset="0"/>
              </a:rPr>
              <a:t>.</a:t>
            </a:r>
          </a:p>
          <a:p>
            <a:pPr algn="l" rtl="0">
              <a:lnSpc>
                <a:spcPct val="80000"/>
              </a:lnSpc>
            </a:pPr>
            <a:endParaRPr lang="en-US" sz="2400" dirty="0">
              <a:latin typeface="Comic Sans MS" charset="0"/>
            </a:endParaRPr>
          </a:p>
          <a:p>
            <a:pPr algn="l" rtl="0">
              <a:lnSpc>
                <a:spcPct val="80000"/>
              </a:lnSpc>
            </a:pPr>
            <a:r>
              <a:rPr lang="en-US" sz="2400" b="1" dirty="0">
                <a:solidFill>
                  <a:schemeClr val="accent2"/>
                </a:solidFill>
                <a:effectLst>
                  <a:outerShdw blurRad="38100" dist="38100" dir="2700000" algn="tl">
                    <a:srgbClr val="DDDDDD"/>
                  </a:outerShdw>
                </a:effectLst>
                <a:latin typeface="Comic Sans MS" charset="0"/>
              </a:rPr>
              <a:t>DNA</a:t>
            </a:r>
            <a:r>
              <a:rPr lang="en-US" sz="2400" dirty="0">
                <a:latin typeface="Comic Sans MS" charset="0"/>
              </a:rPr>
              <a:t> -</a:t>
            </a:r>
            <a:r>
              <a:rPr lang="en-US" sz="2400" b="1" dirty="0">
                <a:latin typeface="Comic Sans MS" charset="0"/>
              </a:rPr>
              <a:t> </a:t>
            </a:r>
            <a:r>
              <a:rPr lang="en-US" sz="2400" dirty="0">
                <a:latin typeface="Comic Sans MS" charset="0"/>
              </a:rPr>
              <a:t> is a nucleic </a:t>
            </a:r>
            <a:r>
              <a:rPr lang="en-US" sz="2400" dirty="0" smtClean="0">
                <a:latin typeface="Comic Sans MS" charset="0"/>
              </a:rPr>
              <a:t>acid that chromosomes are made of and that is found in the nucleus of every cell of all living things.</a:t>
            </a:r>
            <a:endParaRPr lang="en-US" sz="2400" dirty="0">
              <a:latin typeface="Comic Sans MS" charset="0"/>
            </a:endParaRPr>
          </a:p>
        </p:txBody>
      </p:sp>
      <p:pic>
        <p:nvPicPr>
          <p:cNvPr id="6150" name="Picture 6" descr="genes"/>
          <p:cNvPicPr>
            <a:picLocks noChangeAspect="1" noChangeArrowheads="1"/>
          </p:cNvPicPr>
          <p:nvPr/>
        </p:nvPicPr>
        <p:blipFill>
          <a:blip r:embed="rId3"/>
          <a:srcRect/>
          <a:stretch>
            <a:fillRect/>
          </a:stretch>
        </p:blipFill>
        <p:spPr bwMode="auto">
          <a:xfrm>
            <a:off x="5562600" y="1752600"/>
            <a:ext cx="3581400" cy="443865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983C5538-D746-EA4C-8572-35E465C5664E}" type="slidenum">
              <a:rPr lang="ar-sa"/>
              <a:pPr/>
              <a:t>3</a:t>
            </a:fld>
            <a:endParaRPr lang="he-IL"/>
          </a:p>
        </p:txBody>
      </p:sp>
      <p:sp>
        <p:nvSpPr>
          <p:cNvPr id="59394" name="Rectangle 2"/>
          <p:cNvSpPr>
            <a:spLocks noGrp="1" noChangeArrowheads="1"/>
          </p:cNvSpPr>
          <p:nvPr>
            <p:ph type="title"/>
          </p:nvPr>
        </p:nvSpPr>
        <p:spPr>
          <a:xfrm>
            <a:off x="685800" y="115888"/>
            <a:ext cx="7772400" cy="1143000"/>
          </a:xfrm>
        </p:spPr>
        <p:txBody>
          <a:bodyPr/>
          <a:lstStyle/>
          <a:p>
            <a:r>
              <a:rPr lang="en-US" sz="4800" b="1">
                <a:solidFill>
                  <a:schemeClr val="accent2"/>
                </a:solidFill>
                <a:latin typeface="Comic Sans MS" charset="0"/>
              </a:rPr>
              <a:t>Human Genome</a:t>
            </a:r>
          </a:p>
        </p:txBody>
      </p:sp>
      <p:sp>
        <p:nvSpPr>
          <p:cNvPr id="59395" name="Rectangle 3"/>
          <p:cNvSpPr>
            <a:spLocks noGrp="1" noChangeArrowheads="1"/>
          </p:cNvSpPr>
          <p:nvPr>
            <p:ph type="body" sz="half" idx="1"/>
          </p:nvPr>
        </p:nvSpPr>
        <p:spPr>
          <a:xfrm>
            <a:off x="147638" y="1912938"/>
            <a:ext cx="4495800" cy="3603625"/>
          </a:xfrm>
        </p:spPr>
        <p:txBody>
          <a:bodyPr>
            <a:normAutofit fontScale="92500" lnSpcReduction="10000"/>
          </a:bodyPr>
          <a:lstStyle/>
          <a:p>
            <a:pPr algn="l" rtl="0">
              <a:lnSpc>
                <a:spcPct val="80000"/>
              </a:lnSpc>
              <a:buFontTx/>
              <a:buNone/>
            </a:pPr>
            <a:r>
              <a:rPr lang="en-US" sz="2400" dirty="0">
                <a:latin typeface="Comic Sans MS" charset="0"/>
              </a:rPr>
              <a:t>Most human cells </a:t>
            </a:r>
          </a:p>
          <a:p>
            <a:pPr algn="l" rtl="0">
              <a:lnSpc>
                <a:spcPct val="80000"/>
              </a:lnSpc>
              <a:buFontTx/>
              <a:buNone/>
            </a:pPr>
            <a:r>
              <a:rPr lang="en-US" sz="2400" dirty="0">
                <a:latin typeface="Comic Sans MS" charset="0"/>
              </a:rPr>
              <a:t>contain 46 chromosomes:</a:t>
            </a:r>
          </a:p>
          <a:p>
            <a:pPr algn="l" rtl="0">
              <a:lnSpc>
                <a:spcPct val="80000"/>
              </a:lnSpc>
              <a:buFontTx/>
              <a:buNone/>
            </a:pPr>
            <a:endParaRPr lang="en-US" sz="2400" dirty="0">
              <a:latin typeface="Comic Sans MS" charset="0"/>
            </a:endParaRPr>
          </a:p>
          <a:p>
            <a:pPr algn="l" rtl="0">
              <a:lnSpc>
                <a:spcPct val="80000"/>
              </a:lnSpc>
            </a:pPr>
            <a:r>
              <a:rPr lang="en-US" sz="2400" dirty="0">
                <a:latin typeface="Comic Sans MS" charset="0"/>
              </a:rPr>
              <a:t>2 </a:t>
            </a:r>
            <a:r>
              <a:rPr lang="en-US" sz="2400" b="1" dirty="0">
                <a:solidFill>
                  <a:schemeClr val="accent2"/>
                </a:solidFill>
                <a:latin typeface="Comic Sans MS" charset="0"/>
              </a:rPr>
              <a:t>sex chromosomes</a:t>
            </a:r>
            <a:r>
              <a:rPr lang="en-US" sz="2400" dirty="0">
                <a:latin typeface="Comic Sans MS" charset="0"/>
              </a:rPr>
              <a:t> (X,Y):</a:t>
            </a:r>
          </a:p>
          <a:p>
            <a:pPr algn="l" rtl="0">
              <a:lnSpc>
                <a:spcPct val="80000"/>
              </a:lnSpc>
              <a:buFontTx/>
              <a:buNone/>
            </a:pPr>
            <a:r>
              <a:rPr lang="en-US" sz="2400" dirty="0">
                <a:latin typeface="Comic Sans MS" charset="0"/>
              </a:rPr>
              <a:t>	XY – in males.</a:t>
            </a:r>
          </a:p>
          <a:p>
            <a:pPr algn="l" rtl="0">
              <a:lnSpc>
                <a:spcPct val="80000"/>
              </a:lnSpc>
              <a:buFontTx/>
              <a:buNone/>
            </a:pPr>
            <a:r>
              <a:rPr lang="en-US" sz="2400" dirty="0">
                <a:latin typeface="Comic Sans MS" charset="0"/>
              </a:rPr>
              <a:t>	XX – in females.</a:t>
            </a:r>
          </a:p>
          <a:p>
            <a:pPr algn="l" rtl="0">
              <a:lnSpc>
                <a:spcPct val="80000"/>
              </a:lnSpc>
              <a:buFontTx/>
              <a:buNone/>
            </a:pPr>
            <a:endParaRPr lang="en-US" sz="2400" dirty="0">
              <a:latin typeface="Comic Sans MS" charset="0"/>
            </a:endParaRPr>
          </a:p>
          <a:p>
            <a:pPr algn="l" rtl="0">
              <a:lnSpc>
                <a:spcPct val="80000"/>
              </a:lnSpc>
            </a:pPr>
            <a:r>
              <a:rPr lang="en-US" sz="2400" dirty="0">
                <a:latin typeface="Comic Sans MS" charset="0"/>
              </a:rPr>
              <a:t>22 pairs of chromosomes named </a:t>
            </a:r>
            <a:r>
              <a:rPr lang="en-US" sz="2400" b="1" dirty="0" err="1">
                <a:solidFill>
                  <a:schemeClr val="accent2"/>
                </a:solidFill>
                <a:latin typeface="Comic Sans MS" charset="0"/>
              </a:rPr>
              <a:t>autosomes</a:t>
            </a:r>
            <a:r>
              <a:rPr lang="en-US" sz="2400" dirty="0" smtClean="0">
                <a:latin typeface="Comic Sans MS" charset="0"/>
              </a:rPr>
              <a:t>.</a:t>
            </a:r>
          </a:p>
          <a:p>
            <a:pPr algn="l" rtl="0">
              <a:lnSpc>
                <a:spcPct val="80000"/>
              </a:lnSpc>
            </a:pPr>
            <a:r>
              <a:rPr lang="en-US" sz="2400" dirty="0" smtClean="0">
                <a:latin typeface="Comic Sans MS" charset="0"/>
              </a:rPr>
              <a:t>Who determines the sex of the child?  The mom or dad?</a:t>
            </a:r>
          </a:p>
          <a:p>
            <a:pPr algn="l" rtl="0">
              <a:lnSpc>
                <a:spcPct val="80000"/>
              </a:lnSpc>
              <a:buFontTx/>
              <a:buNone/>
            </a:pPr>
            <a:r>
              <a:rPr lang="en-US" sz="2400" dirty="0" smtClean="0">
                <a:latin typeface="Comic Sans MS" charset="0"/>
              </a:rPr>
              <a:t> </a:t>
            </a:r>
          </a:p>
          <a:p>
            <a:pPr>
              <a:lnSpc>
                <a:spcPct val="80000"/>
              </a:lnSpc>
              <a:buFontTx/>
              <a:buNone/>
            </a:pPr>
            <a:endParaRPr lang="en-US" dirty="0">
              <a:latin typeface="Comic Sans MS" charset="0"/>
            </a:endParaRPr>
          </a:p>
        </p:txBody>
      </p:sp>
      <p:grpSp>
        <p:nvGrpSpPr>
          <p:cNvPr id="2" name="Group 4"/>
          <p:cNvGrpSpPr>
            <a:grpSpLocks/>
          </p:cNvGrpSpPr>
          <p:nvPr/>
        </p:nvGrpSpPr>
        <p:grpSpPr bwMode="auto">
          <a:xfrm>
            <a:off x="4498975" y="1484313"/>
            <a:ext cx="4465638" cy="4608512"/>
            <a:chOff x="2789" y="935"/>
            <a:chExt cx="2813" cy="2903"/>
          </a:xfrm>
        </p:grpSpPr>
        <p:sp>
          <p:nvSpPr>
            <p:cNvPr id="59397" name="Rectangle 5"/>
            <p:cNvSpPr>
              <a:spLocks noChangeArrowheads="1"/>
            </p:cNvSpPr>
            <p:nvPr/>
          </p:nvSpPr>
          <p:spPr bwMode="auto">
            <a:xfrm>
              <a:off x="2789" y="935"/>
              <a:ext cx="2813" cy="2903"/>
            </a:xfrm>
            <a:prstGeom prst="rect">
              <a:avLst/>
            </a:prstGeom>
            <a:solidFill>
              <a:schemeClr val="hlink"/>
            </a:solidFill>
            <a:ln w="31750">
              <a:miter lim="800000"/>
              <a:headEnd/>
              <a:tailEnd/>
            </a:ln>
            <a:effectLst/>
            <a:scene3d>
              <a:camera prst="legacyObliqueTopLeft"/>
              <a:lightRig rig="legacyFlat3" dir="t"/>
            </a:scene3d>
            <a:sp3d extrusionH="430200" prstMaterial="legacyMatte">
              <a:bevelT w="13500" h="13500" prst="angle"/>
              <a:bevelB w="13500" h="13500" prst="angle"/>
              <a:extrusionClr>
                <a:schemeClr val="hlink"/>
              </a:extrusionClr>
            </a:sp3d>
          </p:spPr>
          <p:txBody>
            <a:bodyPr wrap="none" anchor="ctr">
              <a:prstTxWarp prst="textNoShape">
                <a:avLst/>
              </a:prstTxWarp>
              <a:flatTx/>
            </a:bodyPr>
            <a:lstStyle/>
            <a:p>
              <a:endParaRPr lang="en-US"/>
            </a:p>
          </p:txBody>
        </p:sp>
        <p:pic>
          <p:nvPicPr>
            <p:cNvPr id="59398" name="Picture 6" descr="HUMAN"/>
            <p:cNvPicPr>
              <a:picLocks noChangeAspect="1" noChangeArrowheads="1"/>
            </p:cNvPicPr>
            <p:nvPr/>
          </p:nvPicPr>
          <p:blipFill>
            <a:blip r:embed="rId3"/>
            <a:srcRect/>
            <a:stretch>
              <a:fillRect/>
            </a:stretch>
          </p:blipFill>
          <p:spPr bwMode="auto">
            <a:xfrm>
              <a:off x="2880" y="1117"/>
              <a:ext cx="2631" cy="2539"/>
            </a:xfrm>
            <a:prstGeom prst="rect">
              <a:avLst/>
            </a:prstGeom>
            <a:noFill/>
          </p:spPr>
        </p:pic>
      </p:gr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Slide Number Placeholder 6"/>
          <p:cNvSpPr>
            <a:spLocks noGrp="1"/>
          </p:cNvSpPr>
          <p:nvPr>
            <p:ph type="sldNum" sz="quarter" idx="12"/>
          </p:nvPr>
        </p:nvSpPr>
        <p:spPr/>
        <p:txBody>
          <a:bodyPr/>
          <a:lstStyle/>
          <a:p>
            <a:fld id="{2F536E9C-A4DC-2846-AE42-F10A5A6900F9}" type="slidenum">
              <a:rPr lang="ar-sa"/>
              <a:pPr/>
              <a:t>4</a:t>
            </a:fld>
            <a:endParaRPr lang="he-IL"/>
          </a:p>
        </p:txBody>
      </p:sp>
      <p:sp>
        <p:nvSpPr>
          <p:cNvPr id="71682" name="Rectangle 2"/>
          <p:cNvSpPr>
            <a:spLocks noGrp="1" noChangeArrowheads="1"/>
          </p:cNvSpPr>
          <p:nvPr>
            <p:ph type="title"/>
          </p:nvPr>
        </p:nvSpPr>
        <p:spPr>
          <a:xfrm>
            <a:off x="685800" y="188913"/>
            <a:ext cx="7772400" cy="1143000"/>
          </a:xfrm>
        </p:spPr>
        <p:txBody>
          <a:bodyPr/>
          <a:lstStyle/>
          <a:p>
            <a:r>
              <a:rPr lang="en-US" sz="4000" b="1">
                <a:solidFill>
                  <a:schemeClr val="accent2"/>
                </a:solidFill>
                <a:latin typeface="Comic Sans MS" charset="0"/>
              </a:rPr>
              <a:t>Chromosome Logical Structure</a:t>
            </a:r>
          </a:p>
        </p:txBody>
      </p:sp>
      <p:sp>
        <p:nvSpPr>
          <p:cNvPr id="71683" name="Rectangle 3"/>
          <p:cNvSpPr>
            <a:spLocks noGrp="1" noChangeArrowheads="1"/>
          </p:cNvSpPr>
          <p:nvPr>
            <p:ph type="body" sz="half" idx="1"/>
          </p:nvPr>
        </p:nvSpPr>
        <p:spPr>
          <a:xfrm>
            <a:off x="107950" y="1484313"/>
            <a:ext cx="6229350" cy="2333625"/>
          </a:xfrm>
        </p:spPr>
        <p:txBody>
          <a:bodyPr>
            <a:normAutofit lnSpcReduction="10000"/>
          </a:bodyPr>
          <a:lstStyle/>
          <a:p>
            <a:pPr algn="l" rtl="0">
              <a:lnSpc>
                <a:spcPct val="90000"/>
              </a:lnSpc>
            </a:pPr>
            <a:r>
              <a:rPr lang="en-US" sz="2800" b="1" dirty="0">
                <a:solidFill>
                  <a:schemeClr val="accent2"/>
                </a:solidFill>
                <a:latin typeface="Comic Sans MS" charset="0"/>
              </a:rPr>
              <a:t>Locus</a:t>
            </a:r>
            <a:r>
              <a:rPr lang="en-US" sz="2800" dirty="0">
                <a:latin typeface="Comic Sans MS" charset="0"/>
              </a:rPr>
              <a:t> – location of a </a:t>
            </a:r>
            <a:r>
              <a:rPr lang="en-US" sz="2800" i="1" dirty="0">
                <a:latin typeface="Comic Sans MS" charset="0"/>
              </a:rPr>
              <a:t>gene/marker</a:t>
            </a:r>
            <a:r>
              <a:rPr lang="en-US" sz="2800" dirty="0">
                <a:latin typeface="Comic Sans MS" charset="0"/>
              </a:rPr>
              <a:t> on the chromosome.</a:t>
            </a:r>
          </a:p>
          <a:p>
            <a:pPr algn="l" rtl="0">
              <a:lnSpc>
                <a:spcPct val="90000"/>
              </a:lnSpc>
            </a:pPr>
            <a:endParaRPr lang="en-US" sz="2800" dirty="0">
              <a:latin typeface="Comic Sans MS" charset="0"/>
            </a:endParaRPr>
          </a:p>
          <a:p>
            <a:pPr algn="l" rtl="0">
              <a:lnSpc>
                <a:spcPct val="90000"/>
              </a:lnSpc>
            </a:pPr>
            <a:r>
              <a:rPr lang="en-US" sz="2800" b="1" dirty="0">
                <a:solidFill>
                  <a:schemeClr val="accent2"/>
                </a:solidFill>
                <a:latin typeface="Comic Sans MS" charset="0"/>
              </a:rPr>
              <a:t>Allele</a:t>
            </a:r>
            <a:r>
              <a:rPr lang="en-US" sz="2800" dirty="0">
                <a:latin typeface="Comic Sans MS" charset="0"/>
              </a:rPr>
              <a:t> </a:t>
            </a:r>
            <a:r>
              <a:rPr lang="en-US" sz="2800" dirty="0" smtClean="0">
                <a:latin typeface="Comic Sans MS" charset="0"/>
              </a:rPr>
              <a:t>–A different form that a gene may have for a specific trait at </a:t>
            </a:r>
            <a:r>
              <a:rPr lang="en-US" sz="2800" dirty="0">
                <a:latin typeface="Comic Sans MS" charset="0"/>
              </a:rPr>
              <a:t>a particular </a:t>
            </a:r>
            <a:r>
              <a:rPr lang="en-US" sz="2800" i="1" dirty="0">
                <a:latin typeface="Comic Sans MS" charset="0"/>
              </a:rPr>
              <a:t>locus</a:t>
            </a:r>
            <a:r>
              <a:rPr lang="en-US" sz="2800" dirty="0">
                <a:latin typeface="Comic Sans MS" charset="0"/>
              </a:rPr>
              <a:t>.</a:t>
            </a:r>
            <a:endParaRPr lang="en-US" sz="2800" i="1" dirty="0">
              <a:latin typeface="Comic Sans MS" charset="0"/>
            </a:endParaRPr>
          </a:p>
        </p:txBody>
      </p:sp>
      <p:grpSp>
        <p:nvGrpSpPr>
          <p:cNvPr id="2" name="Group 4"/>
          <p:cNvGrpSpPr>
            <a:grpSpLocks/>
          </p:cNvGrpSpPr>
          <p:nvPr/>
        </p:nvGrpSpPr>
        <p:grpSpPr bwMode="auto">
          <a:xfrm>
            <a:off x="2630488" y="2109788"/>
            <a:ext cx="6118225" cy="4343400"/>
            <a:chOff x="1474" y="1248"/>
            <a:chExt cx="3854" cy="2736"/>
          </a:xfrm>
        </p:grpSpPr>
        <p:pic>
          <p:nvPicPr>
            <p:cNvPr id="71685" name="Picture 5" descr="genes_2"/>
            <p:cNvPicPr>
              <a:picLocks noChangeAspect="1" noChangeArrowheads="1"/>
            </p:cNvPicPr>
            <p:nvPr/>
          </p:nvPicPr>
          <p:blipFill>
            <a:blip r:embed="rId3"/>
            <a:srcRect r="53334" b="24001"/>
            <a:stretch>
              <a:fillRect/>
            </a:stretch>
          </p:blipFill>
          <p:spPr bwMode="auto">
            <a:xfrm>
              <a:off x="4320" y="1248"/>
              <a:ext cx="1008" cy="2736"/>
            </a:xfrm>
            <a:prstGeom prst="rect">
              <a:avLst/>
            </a:prstGeom>
            <a:noFill/>
            <a:ln w="9525">
              <a:noFill/>
              <a:miter lim="800000"/>
              <a:headEnd/>
              <a:tailEnd/>
            </a:ln>
          </p:spPr>
        </p:pic>
        <p:sp>
          <p:nvSpPr>
            <p:cNvPr id="71686" name="AutoShape 6"/>
            <p:cNvSpPr>
              <a:spLocks noChangeArrowheads="1"/>
            </p:cNvSpPr>
            <p:nvPr/>
          </p:nvSpPr>
          <p:spPr bwMode="auto">
            <a:xfrm>
              <a:off x="1728" y="2640"/>
              <a:ext cx="2208" cy="480"/>
            </a:xfrm>
            <a:prstGeom prst="wedgeRoundRectCallout">
              <a:avLst>
                <a:gd name="adj1" fmla="val 67528"/>
                <a:gd name="adj2" fmla="val -191458"/>
                <a:gd name="adj3" fmla="val 16667"/>
              </a:avLst>
            </a:prstGeom>
            <a:solidFill>
              <a:srgbClr val="FFFF00"/>
            </a:solidFill>
            <a:ln w="28575">
              <a:solidFill>
                <a:schemeClr val="tx1"/>
              </a:solidFill>
              <a:miter lim="800000"/>
              <a:headEnd/>
              <a:tailEnd/>
            </a:ln>
            <a:effectLst/>
          </p:spPr>
          <p:txBody>
            <a:bodyPr>
              <a:prstTxWarp prst="textNoShape">
                <a:avLst/>
              </a:prstTxWarp>
            </a:bodyPr>
            <a:lstStyle/>
            <a:p>
              <a:pPr rtl="1">
                <a:spcBef>
                  <a:spcPct val="0"/>
                </a:spcBef>
                <a:buFontTx/>
                <a:buNone/>
              </a:pPr>
              <a:r>
                <a:rPr lang="en-US" sz="2000" b="1" dirty="0"/>
                <a:t>Locus1</a:t>
              </a:r>
            </a:p>
            <a:p>
              <a:pPr>
                <a:spcBef>
                  <a:spcPct val="0"/>
                </a:spcBef>
                <a:buFontTx/>
                <a:buNone/>
              </a:pPr>
              <a:r>
                <a:rPr lang="en-US" sz="2000" b="1" dirty="0"/>
                <a:t>Possible Alleles: A1,A2</a:t>
              </a:r>
            </a:p>
            <a:p>
              <a:pPr algn="ctr" rtl="1">
                <a:spcBef>
                  <a:spcPct val="0"/>
                </a:spcBef>
                <a:buFontTx/>
                <a:buNone/>
              </a:pPr>
              <a:endParaRPr lang="en-US" sz="2000" b="1" dirty="0"/>
            </a:p>
          </p:txBody>
        </p:sp>
        <p:sp>
          <p:nvSpPr>
            <p:cNvPr id="71687" name="AutoShape 7"/>
            <p:cNvSpPr>
              <a:spLocks noChangeArrowheads="1"/>
            </p:cNvSpPr>
            <p:nvPr/>
          </p:nvSpPr>
          <p:spPr bwMode="auto">
            <a:xfrm>
              <a:off x="1474" y="3408"/>
              <a:ext cx="2462" cy="480"/>
            </a:xfrm>
            <a:prstGeom prst="wedgeRoundRectCallout">
              <a:avLst>
                <a:gd name="adj1" fmla="val 65718"/>
                <a:gd name="adj2" fmla="val -112708"/>
                <a:gd name="adj3" fmla="val 16667"/>
              </a:avLst>
            </a:prstGeom>
            <a:solidFill>
              <a:srgbClr val="FFFF00"/>
            </a:solidFill>
            <a:ln w="28575">
              <a:solidFill>
                <a:schemeClr val="tx1"/>
              </a:solidFill>
              <a:miter lim="800000"/>
              <a:headEnd/>
              <a:tailEnd/>
            </a:ln>
            <a:effectLst/>
          </p:spPr>
          <p:txBody>
            <a:bodyPr>
              <a:prstTxWarp prst="textNoShape">
                <a:avLst/>
              </a:prstTxWarp>
            </a:bodyPr>
            <a:lstStyle/>
            <a:p>
              <a:pPr rtl="1">
                <a:spcBef>
                  <a:spcPct val="0"/>
                </a:spcBef>
                <a:buFontTx/>
                <a:buNone/>
              </a:pPr>
              <a:r>
                <a:rPr lang="en-US" sz="2000" b="1"/>
                <a:t>Locus2</a:t>
              </a:r>
            </a:p>
            <a:p>
              <a:pPr>
                <a:spcBef>
                  <a:spcPct val="0"/>
                </a:spcBef>
                <a:buFontTx/>
                <a:buNone/>
              </a:pPr>
              <a:r>
                <a:rPr lang="en-US" sz="2000" b="1"/>
                <a:t>Possible Alleles: B1,B2,B3</a:t>
              </a:r>
            </a:p>
          </p:txBody>
        </p:sp>
      </p:grpSp>
    </p:spTree>
  </p:cSld>
  <p:clrMapOvr>
    <a:masterClrMapping/>
  </p:clrMapOvr>
  <p:transition advTm="182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9C2FFDE0-C66D-5B48-AEE0-C26B5B925153}" type="slidenum">
              <a:rPr lang="ar-sa"/>
              <a:pPr/>
              <a:t>5</a:t>
            </a:fld>
            <a:endParaRPr lang="he-IL"/>
          </a:p>
        </p:txBody>
      </p:sp>
      <p:sp>
        <p:nvSpPr>
          <p:cNvPr id="68610" name="Rectangle 2"/>
          <p:cNvSpPr>
            <a:spLocks noGrp="1" noChangeArrowheads="1"/>
          </p:cNvSpPr>
          <p:nvPr>
            <p:ph type="title"/>
          </p:nvPr>
        </p:nvSpPr>
        <p:spPr>
          <a:xfrm>
            <a:off x="685800" y="457200"/>
            <a:ext cx="7772400" cy="1143000"/>
          </a:xfrm>
        </p:spPr>
        <p:txBody>
          <a:bodyPr/>
          <a:lstStyle/>
          <a:p>
            <a:r>
              <a:rPr lang="en-US" b="1">
                <a:solidFill>
                  <a:schemeClr val="accent2"/>
                </a:solidFill>
                <a:latin typeface="Comic Sans MS" charset="0"/>
              </a:rPr>
              <a:t>Dominant vs. Recessive</a:t>
            </a:r>
          </a:p>
        </p:txBody>
      </p:sp>
      <p:grpSp>
        <p:nvGrpSpPr>
          <p:cNvPr id="2" name="Group 8"/>
          <p:cNvGrpSpPr>
            <a:grpSpLocks/>
          </p:cNvGrpSpPr>
          <p:nvPr/>
        </p:nvGrpSpPr>
        <p:grpSpPr bwMode="auto">
          <a:xfrm>
            <a:off x="4495800" y="1981200"/>
            <a:ext cx="4495800" cy="3810000"/>
            <a:chOff x="2832" y="1248"/>
            <a:chExt cx="2832" cy="2400"/>
          </a:xfrm>
        </p:grpSpPr>
        <p:sp>
          <p:nvSpPr>
            <p:cNvPr id="68615" name="Rectangle 7"/>
            <p:cNvSpPr>
              <a:spLocks noChangeArrowheads="1"/>
            </p:cNvSpPr>
            <p:nvPr/>
          </p:nvSpPr>
          <p:spPr bwMode="auto">
            <a:xfrm>
              <a:off x="2832" y="1248"/>
              <a:ext cx="2832" cy="2400"/>
            </a:xfrm>
            <a:prstGeom prst="rect">
              <a:avLst/>
            </a:prstGeom>
            <a:solidFill>
              <a:srgbClr val="FFFF00"/>
            </a:solidFill>
            <a:ln w="28575">
              <a:miter lim="800000"/>
              <a:headEnd/>
              <a:tailEnd/>
            </a:ln>
            <a:effectLst/>
            <a:scene3d>
              <a:camera prst="legacyObliqueTopLeft"/>
              <a:lightRig rig="legacyFlat3" dir="t"/>
            </a:scene3d>
            <a:sp3d extrusionH="430200" prstMaterial="legacyMatte">
              <a:bevelT w="13500" h="13500" prst="angle"/>
              <a:bevelB w="13500" h="13500" prst="angle"/>
              <a:extrusionClr>
                <a:srgbClr val="FFFF00"/>
              </a:extrusionClr>
            </a:sp3d>
          </p:spPr>
          <p:txBody>
            <a:bodyPr wrap="none" anchor="ctr">
              <a:prstTxWarp prst="textNoShape">
                <a:avLst/>
              </a:prstTxWarp>
              <a:flatTx/>
            </a:bodyPr>
            <a:lstStyle/>
            <a:p>
              <a:endParaRPr lang="en-US"/>
            </a:p>
          </p:txBody>
        </p:sp>
        <p:pic>
          <p:nvPicPr>
            <p:cNvPr id="68613" name="Picture 5" descr="Tutorial01-pict1"/>
            <p:cNvPicPr>
              <a:picLocks noChangeAspect="1" noChangeArrowheads="1"/>
            </p:cNvPicPr>
            <p:nvPr/>
          </p:nvPicPr>
          <p:blipFill>
            <a:blip r:embed="rId3"/>
            <a:srcRect/>
            <a:stretch>
              <a:fillRect/>
            </a:stretch>
          </p:blipFill>
          <p:spPr bwMode="auto">
            <a:xfrm>
              <a:off x="2912" y="1344"/>
              <a:ext cx="2688" cy="2256"/>
            </a:xfrm>
            <a:prstGeom prst="rect">
              <a:avLst/>
            </a:prstGeom>
            <a:noFill/>
          </p:spPr>
        </p:pic>
      </p:grpSp>
      <p:sp>
        <p:nvSpPr>
          <p:cNvPr id="68614" name="Text Box 6"/>
          <p:cNvSpPr txBox="1">
            <a:spLocks noChangeArrowheads="1"/>
          </p:cNvSpPr>
          <p:nvPr/>
        </p:nvSpPr>
        <p:spPr bwMode="auto">
          <a:xfrm>
            <a:off x="228600" y="1981200"/>
            <a:ext cx="4191000" cy="3508653"/>
          </a:xfrm>
          <a:prstGeom prst="rect">
            <a:avLst/>
          </a:prstGeom>
          <a:noFill/>
          <a:ln w="9525">
            <a:noFill/>
            <a:miter lim="800000"/>
            <a:headEnd/>
            <a:tailEnd/>
          </a:ln>
          <a:effectLst/>
        </p:spPr>
        <p:txBody>
          <a:bodyPr>
            <a:prstTxWarp prst="textNoShape">
              <a:avLst/>
            </a:prstTxWarp>
            <a:spAutoFit/>
          </a:bodyPr>
          <a:lstStyle/>
          <a:p>
            <a:pPr>
              <a:spcBef>
                <a:spcPct val="0"/>
              </a:spcBef>
            </a:pPr>
            <a:r>
              <a:rPr lang="en-US" sz="2400" dirty="0" smtClean="0"/>
              <a:t> </a:t>
            </a:r>
            <a:r>
              <a:rPr lang="en-US" dirty="0" smtClean="0"/>
              <a:t>A </a:t>
            </a:r>
            <a:r>
              <a:rPr lang="en-US" dirty="0" smtClean="0">
                <a:solidFill>
                  <a:srgbClr val="FF0000"/>
                </a:solidFill>
              </a:rPr>
              <a:t>dominant</a:t>
            </a:r>
            <a:r>
              <a:rPr lang="en-US" dirty="0" smtClean="0"/>
              <a:t> allele means that one trait covers over or masks another form of the trait.</a:t>
            </a:r>
            <a:endParaRPr lang="en-US" sz="2400" dirty="0" smtClean="0"/>
          </a:p>
          <a:p>
            <a:pPr>
              <a:spcBef>
                <a:spcPct val="0"/>
              </a:spcBef>
            </a:pPr>
            <a:r>
              <a:rPr lang="en-US" dirty="0" smtClean="0"/>
              <a:t>A </a:t>
            </a:r>
            <a:r>
              <a:rPr lang="en-US" b="1" i="1" dirty="0">
                <a:solidFill>
                  <a:schemeClr val="accent2"/>
                </a:solidFill>
              </a:rPr>
              <a:t>dominant</a:t>
            </a:r>
            <a:r>
              <a:rPr lang="en-US" dirty="0"/>
              <a:t> allele is </a:t>
            </a:r>
            <a:r>
              <a:rPr lang="en-US" dirty="0" smtClean="0"/>
              <a:t>expressed (shows up) </a:t>
            </a:r>
            <a:r>
              <a:rPr lang="en-US" dirty="0"/>
              <a:t>even if it is paired with a recessive allele.</a:t>
            </a:r>
            <a:endParaRPr lang="en-US" dirty="0" smtClean="0"/>
          </a:p>
          <a:p>
            <a:pPr>
              <a:spcBef>
                <a:spcPct val="0"/>
              </a:spcBef>
            </a:pPr>
            <a:endParaRPr lang="en-US" dirty="0" smtClean="0"/>
          </a:p>
          <a:p>
            <a:pPr>
              <a:spcBef>
                <a:spcPct val="0"/>
              </a:spcBef>
            </a:pPr>
            <a:r>
              <a:rPr lang="en-US" dirty="0" smtClean="0"/>
              <a:t>A </a:t>
            </a:r>
            <a:r>
              <a:rPr lang="en-US" dirty="0" smtClean="0">
                <a:solidFill>
                  <a:srgbClr val="FF0000"/>
                </a:solidFill>
              </a:rPr>
              <a:t>recessive </a:t>
            </a:r>
            <a:r>
              <a:rPr lang="en-US" dirty="0" smtClean="0"/>
              <a:t>allele means that the trait is hidden or masked if the dominant form of the trait is present.</a:t>
            </a:r>
          </a:p>
          <a:p>
            <a:pPr>
              <a:spcBef>
                <a:spcPct val="0"/>
              </a:spcBef>
            </a:pPr>
            <a:endParaRPr lang="en-US" dirty="0" smtClean="0"/>
          </a:p>
          <a:p>
            <a:pPr>
              <a:spcBef>
                <a:spcPct val="0"/>
              </a:spcBef>
            </a:pPr>
            <a:r>
              <a:rPr lang="en-US" dirty="0"/>
              <a:t>A </a:t>
            </a:r>
            <a:r>
              <a:rPr lang="en-US" b="1" i="1" dirty="0">
                <a:solidFill>
                  <a:schemeClr val="accent2"/>
                </a:solidFill>
              </a:rPr>
              <a:t>recessive</a:t>
            </a:r>
            <a:r>
              <a:rPr lang="en-US" dirty="0"/>
              <a:t> allele is only visible when paired with another recessive allele.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p:txBody>
          <a:bodyPr/>
          <a:lstStyle/>
          <a:p>
            <a:r>
              <a:rPr lang="en-US"/>
              <a:t>Alleles</a:t>
            </a:r>
          </a:p>
        </p:txBody>
      </p:sp>
      <p:sp>
        <p:nvSpPr>
          <p:cNvPr id="363524" name="Rectangle 4"/>
          <p:cNvSpPr>
            <a:spLocks noGrp="1" noChangeArrowheads="1"/>
          </p:cNvSpPr>
          <p:nvPr>
            <p:ph type="body" sz="half" idx="1"/>
          </p:nvPr>
        </p:nvSpPr>
        <p:spPr/>
        <p:txBody>
          <a:bodyPr/>
          <a:lstStyle/>
          <a:p>
            <a:r>
              <a:rPr lang="en-US" sz="2800"/>
              <a:t>T – is considered a </a:t>
            </a:r>
            <a:r>
              <a:rPr lang="en-US" sz="2800" b="1" u="sng"/>
              <a:t>dominant </a:t>
            </a:r>
            <a:r>
              <a:rPr lang="en-US" sz="2800"/>
              <a:t>allele</a:t>
            </a:r>
          </a:p>
          <a:p>
            <a:endParaRPr lang="en-US" sz="2800"/>
          </a:p>
          <a:p>
            <a:r>
              <a:rPr lang="en-US" sz="2800"/>
              <a:t>t – is considered a </a:t>
            </a:r>
            <a:r>
              <a:rPr lang="en-US" sz="2800" b="1" u="sng"/>
              <a:t>recessive</a:t>
            </a:r>
            <a:r>
              <a:rPr lang="en-US" sz="2800"/>
              <a:t> allele</a:t>
            </a:r>
          </a:p>
        </p:txBody>
      </p:sp>
      <p:sp>
        <p:nvSpPr>
          <p:cNvPr id="363526" name="Text Box 6"/>
          <p:cNvSpPr txBox="1">
            <a:spLocks noChangeArrowheads="1"/>
          </p:cNvSpPr>
          <p:nvPr/>
        </p:nvSpPr>
        <p:spPr bwMode="auto">
          <a:xfrm>
            <a:off x="4648200" y="1828800"/>
            <a:ext cx="3733800" cy="448627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3600"/>
              <a:t>TT – is </a:t>
            </a:r>
            <a:r>
              <a:rPr lang="en-US" sz="3600" i="1" u="sng"/>
              <a:t>dominant</a:t>
            </a:r>
          </a:p>
          <a:p>
            <a:pPr>
              <a:spcBef>
                <a:spcPct val="50000"/>
              </a:spcBef>
            </a:pPr>
            <a:endParaRPr lang="en-US" sz="3600"/>
          </a:p>
          <a:p>
            <a:pPr>
              <a:spcBef>
                <a:spcPct val="50000"/>
              </a:spcBef>
            </a:pPr>
            <a:r>
              <a:rPr lang="en-US" sz="3600"/>
              <a:t>Tt or tT – is </a:t>
            </a:r>
            <a:r>
              <a:rPr lang="en-US" sz="3600" i="1" u="sng"/>
              <a:t>dominant</a:t>
            </a:r>
          </a:p>
          <a:p>
            <a:pPr>
              <a:spcBef>
                <a:spcPct val="50000"/>
              </a:spcBef>
            </a:pPr>
            <a:endParaRPr lang="en-US" sz="3600"/>
          </a:p>
          <a:p>
            <a:pPr>
              <a:spcBef>
                <a:spcPct val="50000"/>
              </a:spcBef>
            </a:pPr>
            <a:r>
              <a:rPr lang="en-US" sz="3600"/>
              <a:t>tt - is </a:t>
            </a:r>
            <a:r>
              <a:rPr lang="en-US" sz="3600" i="1" u="sng"/>
              <a:t>recessive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AA641375-5C52-9347-BEAF-873F09F2050C}" type="slidenum">
              <a:rPr lang="ar-sa"/>
              <a:pPr/>
              <a:t>7</a:t>
            </a:fld>
            <a:endParaRPr lang="he-IL"/>
          </a:p>
        </p:txBody>
      </p:sp>
      <p:sp>
        <p:nvSpPr>
          <p:cNvPr id="62466" name="Rectangle 2"/>
          <p:cNvSpPr>
            <a:spLocks noGrp="1" noChangeArrowheads="1"/>
          </p:cNvSpPr>
          <p:nvPr>
            <p:ph type="title"/>
          </p:nvPr>
        </p:nvSpPr>
        <p:spPr>
          <a:xfrm>
            <a:off x="0" y="476250"/>
            <a:ext cx="9144000" cy="1143000"/>
          </a:xfrm>
        </p:spPr>
        <p:txBody>
          <a:bodyPr/>
          <a:lstStyle/>
          <a:p>
            <a:r>
              <a:rPr lang="en-US" sz="4800" b="1">
                <a:solidFill>
                  <a:schemeClr val="accent2"/>
                </a:solidFill>
                <a:latin typeface="Comic Sans MS" charset="0"/>
              </a:rPr>
              <a:t>Genotypes       Phenotypes</a:t>
            </a:r>
          </a:p>
        </p:txBody>
      </p:sp>
      <p:sp>
        <p:nvSpPr>
          <p:cNvPr id="62467" name="Rectangle 3"/>
          <p:cNvSpPr>
            <a:spLocks noGrp="1" noChangeArrowheads="1"/>
          </p:cNvSpPr>
          <p:nvPr>
            <p:ph type="body" sz="half" idx="1"/>
          </p:nvPr>
        </p:nvSpPr>
        <p:spPr>
          <a:xfrm>
            <a:off x="685800" y="2078038"/>
            <a:ext cx="7989888" cy="4322762"/>
          </a:xfrm>
        </p:spPr>
        <p:txBody>
          <a:bodyPr>
            <a:normAutofit fontScale="92500" lnSpcReduction="10000"/>
          </a:bodyPr>
          <a:lstStyle/>
          <a:p>
            <a:pPr marL="285750" indent="-285750" algn="l" rtl="0">
              <a:lnSpc>
                <a:spcPct val="115000"/>
              </a:lnSpc>
            </a:pPr>
            <a:r>
              <a:rPr lang="en-US" sz="2800" dirty="0">
                <a:latin typeface="Comic Sans MS" charset="0"/>
              </a:rPr>
              <a:t>At each locus (except for sex chromosomes) there are 2 genes.</a:t>
            </a:r>
            <a:r>
              <a:rPr lang="en-US" sz="2800" dirty="0" smtClean="0">
                <a:latin typeface="Comic Sans MS" charset="0"/>
              </a:rPr>
              <a:t> (One from the male and the other from the female) </a:t>
            </a:r>
            <a:r>
              <a:rPr lang="en-US" sz="2800" dirty="0">
                <a:latin typeface="Comic Sans MS" charset="0"/>
              </a:rPr>
              <a:t>These constitute the individual’s </a:t>
            </a:r>
            <a:r>
              <a:rPr lang="en-US" sz="2800" b="1" i="1" dirty="0">
                <a:solidFill>
                  <a:schemeClr val="accent2"/>
                </a:solidFill>
                <a:latin typeface="Comic Sans MS" charset="0"/>
              </a:rPr>
              <a:t>genotype</a:t>
            </a:r>
            <a:r>
              <a:rPr lang="en-US" sz="2800" dirty="0">
                <a:latin typeface="Comic Sans MS" charset="0"/>
              </a:rPr>
              <a:t> at the locus</a:t>
            </a:r>
            <a:r>
              <a:rPr lang="en-US" sz="2800" dirty="0" smtClean="0">
                <a:latin typeface="Comic Sans MS" charset="0"/>
              </a:rPr>
              <a:t>.  (Take the first letter of the dominant gene)</a:t>
            </a:r>
          </a:p>
          <a:p>
            <a:pPr marL="285750" indent="-285750" algn="l" rtl="0">
              <a:lnSpc>
                <a:spcPct val="90000"/>
              </a:lnSpc>
            </a:pPr>
            <a:endParaRPr lang="en-US" sz="2800" dirty="0">
              <a:latin typeface="Comic Sans MS" charset="0"/>
            </a:endParaRPr>
          </a:p>
          <a:p>
            <a:pPr marL="285750" indent="-285750" algn="l" rtl="0">
              <a:lnSpc>
                <a:spcPct val="115000"/>
              </a:lnSpc>
            </a:pPr>
            <a:r>
              <a:rPr lang="en-US" sz="2800" dirty="0">
                <a:latin typeface="Comic Sans MS" charset="0"/>
              </a:rPr>
              <a:t>The expression</a:t>
            </a:r>
            <a:r>
              <a:rPr lang="en-US" sz="2800" dirty="0" smtClean="0">
                <a:latin typeface="Comic Sans MS" charset="0"/>
              </a:rPr>
              <a:t> (how the trait appears) of </a:t>
            </a:r>
            <a:r>
              <a:rPr lang="en-US" sz="2800" dirty="0">
                <a:latin typeface="Comic Sans MS" charset="0"/>
              </a:rPr>
              <a:t>a genotype is termed a </a:t>
            </a:r>
            <a:r>
              <a:rPr lang="en-US" sz="2800" b="1" i="1" dirty="0">
                <a:solidFill>
                  <a:schemeClr val="accent2"/>
                </a:solidFill>
                <a:latin typeface="Comic Sans MS" charset="0"/>
              </a:rPr>
              <a:t>phenotype</a:t>
            </a:r>
            <a:r>
              <a:rPr lang="en-US" sz="2800" dirty="0">
                <a:latin typeface="Comic Sans MS" charset="0"/>
              </a:rPr>
              <a:t>. For example, hair color, weight, or the presence or absence of a disease. </a:t>
            </a:r>
          </a:p>
        </p:txBody>
      </p:sp>
      <p:sp>
        <p:nvSpPr>
          <p:cNvPr id="62468" name="AutoShape 4"/>
          <p:cNvSpPr>
            <a:spLocks noChangeArrowheads="1"/>
          </p:cNvSpPr>
          <p:nvPr/>
        </p:nvSpPr>
        <p:spPr bwMode="auto">
          <a:xfrm>
            <a:off x="3759200" y="850900"/>
            <a:ext cx="1447800" cy="457200"/>
          </a:xfrm>
          <a:prstGeom prst="leftRightArrow">
            <a:avLst>
              <a:gd name="adj1" fmla="val 50000"/>
              <a:gd name="adj2" fmla="val 63333"/>
            </a:avLst>
          </a:prstGeom>
          <a:solidFill>
            <a:srgbClr val="FFFF00"/>
          </a:solidFill>
          <a:ln w="28575">
            <a:solidFill>
              <a:schemeClr val="tx1"/>
            </a:solidFill>
            <a:miter lim="800000"/>
            <a:headEnd/>
            <a:tailEnd/>
          </a:ln>
          <a:effectLst/>
        </p:spPr>
        <p:txBody>
          <a:bodyPr wrap="none" anchor="ctr">
            <a:prstTxWarp prst="textNoShape">
              <a:avLst/>
            </a:prstTxWarp>
          </a:bodyPr>
          <a:lstStyle/>
          <a:p>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6354" name="Rectangle 2"/>
          <p:cNvSpPr>
            <a:spLocks noGrp="1" noChangeArrowheads="1"/>
          </p:cNvSpPr>
          <p:nvPr>
            <p:ph type="title"/>
          </p:nvPr>
        </p:nvSpPr>
        <p:spPr/>
        <p:txBody>
          <a:bodyPr/>
          <a:lstStyle/>
          <a:p>
            <a:r>
              <a:rPr lang="en-US"/>
              <a:t>Genotype</a:t>
            </a:r>
          </a:p>
        </p:txBody>
      </p:sp>
      <p:sp>
        <p:nvSpPr>
          <p:cNvPr id="356357" name="Rectangle 5"/>
          <p:cNvSpPr>
            <a:spLocks noGrp="1" noChangeArrowheads="1"/>
          </p:cNvSpPr>
          <p:nvPr>
            <p:ph type="body" sz="half" idx="2"/>
          </p:nvPr>
        </p:nvSpPr>
        <p:spPr/>
        <p:txBody>
          <a:bodyPr/>
          <a:lstStyle/>
          <a:p>
            <a:r>
              <a:rPr lang="en-US" sz="2800"/>
              <a:t>A combination of </a:t>
            </a:r>
            <a:r>
              <a:rPr lang="en-US" sz="2800" b="1" u="sng"/>
              <a:t>alleles</a:t>
            </a:r>
          </a:p>
          <a:p>
            <a:pPr>
              <a:buFont typeface="Wingdings" charset="2"/>
              <a:buNone/>
            </a:pPr>
            <a:r>
              <a:rPr lang="en-US" sz="2800" b="1"/>
              <a:t>    </a:t>
            </a:r>
            <a:r>
              <a:rPr lang="en-US" sz="2800" i="1"/>
              <a:t>Example:  TT, Tt, or tt</a:t>
            </a:r>
          </a:p>
          <a:p>
            <a:pPr>
              <a:buFont typeface="Wingdings" charset="2"/>
              <a:buNone/>
            </a:pPr>
            <a:r>
              <a:rPr lang="en-US" sz="2800" b="1"/>
              <a:t> </a:t>
            </a:r>
          </a:p>
        </p:txBody>
      </p:sp>
      <p:pic>
        <p:nvPicPr>
          <p:cNvPr id="356358" name="Picture 6" descr="MPj03095240000[1]"/>
          <p:cNvPicPr>
            <a:picLocks noGrp="1" noChangeAspect="1" noChangeArrowheads="1"/>
          </p:cNvPicPr>
          <p:nvPr>
            <p:ph sz="half" idx="1"/>
          </p:nvPr>
        </p:nvPicPr>
        <p:blipFill>
          <a:blip r:embed="rId3"/>
          <a:srcRect/>
          <a:stretch>
            <a:fillRect/>
          </a:stretch>
        </p:blipFill>
        <p:spPr>
          <a:xfrm>
            <a:off x="685800" y="1600200"/>
            <a:ext cx="3314700" cy="2198688"/>
          </a:xfrm>
        </p:spPr>
      </p:pic>
      <p:sp>
        <p:nvSpPr>
          <p:cNvPr id="356359" name="Text Box 7"/>
          <p:cNvSpPr txBox="1">
            <a:spLocks noChangeArrowheads="1"/>
          </p:cNvSpPr>
          <p:nvPr/>
        </p:nvSpPr>
        <p:spPr bwMode="auto">
          <a:xfrm>
            <a:off x="1066800" y="4343400"/>
            <a:ext cx="4724400" cy="118745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400" b="1"/>
              <a:t>*We flipped coins to determine the genotype of our critters and puppies.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02" name="Rectangle 2"/>
          <p:cNvSpPr>
            <a:spLocks noGrp="1" noChangeArrowheads="1"/>
          </p:cNvSpPr>
          <p:nvPr>
            <p:ph type="title"/>
          </p:nvPr>
        </p:nvSpPr>
        <p:spPr/>
        <p:txBody>
          <a:bodyPr/>
          <a:lstStyle/>
          <a:p>
            <a:r>
              <a:rPr lang="en-US"/>
              <a:t>Phenotype</a:t>
            </a:r>
          </a:p>
        </p:txBody>
      </p:sp>
      <p:sp>
        <p:nvSpPr>
          <p:cNvPr id="358406" name="Rectangle 6"/>
          <p:cNvSpPr>
            <a:spLocks noGrp="1" noChangeArrowheads="1"/>
          </p:cNvSpPr>
          <p:nvPr>
            <p:ph type="body" sz="half" idx="1"/>
          </p:nvPr>
        </p:nvSpPr>
        <p:spPr/>
        <p:txBody>
          <a:bodyPr/>
          <a:lstStyle/>
          <a:p>
            <a:r>
              <a:rPr lang="en-US" sz="2800"/>
              <a:t>They are the traits determined by reading the genotype.</a:t>
            </a:r>
          </a:p>
          <a:p>
            <a:endParaRPr lang="en-US" sz="2800"/>
          </a:p>
          <a:p>
            <a:r>
              <a:rPr lang="en-US" sz="2800" i="1" u="sng"/>
              <a:t>Example</a:t>
            </a:r>
            <a:r>
              <a:rPr lang="en-US" sz="2800"/>
              <a:t> : FF = black fur </a:t>
            </a:r>
          </a:p>
          <a:p>
            <a:r>
              <a:rPr lang="en-US" sz="2800" u="sng"/>
              <a:t>Black fur</a:t>
            </a:r>
            <a:r>
              <a:rPr lang="en-US" sz="2800"/>
              <a:t> is the </a:t>
            </a:r>
            <a:r>
              <a:rPr lang="en-US" sz="2800" u="sng"/>
              <a:t>phenotype</a:t>
            </a:r>
            <a:r>
              <a:rPr lang="en-US" sz="2800"/>
              <a:t> or trait</a:t>
            </a:r>
            <a:endParaRPr lang="en-US" sz="2800" i="1" u="sng"/>
          </a:p>
        </p:txBody>
      </p:sp>
      <p:pic>
        <p:nvPicPr>
          <p:cNvPr id="358408" name="Picture 8" descr="cochese"/>
          <p:cNvPicPr>
            <a:picLocks noChangeAspect="1" noChangeArrowheads="1"/>
          </p:cNvPicPr>
          <p:nvPr>
            <p:ph sz="half" idx="2"/>
          </p:nvPr>
        </p:nvPicPr>
        <p:blipFill>
          <a:blip r:embed="rId3"/>
          <a:srcRect/>
          <a:stretch>
            <a:fillRect/>
          </a:stretch>
        </p:blipFill>
        <p:spPr>
          <a:xfrm>
            <a:off x="4876800" y="1447800"/>
            <a:ext cx="3733800" cy="4648200"/>
          </a:xfrm>
          <a:noFill/>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2661</TotalTime>
  <Words>818</Words>
  <Application>Microsoft Macintosh PowerPoint</Application>
  <PresentationFormat>On-screen Show (4:3)</PresentationFormat>
  <Paragraphs>113</Paragraphs>
  <Slides>16</Slides>
  <Notes>10</Notes>
  <HiddenSlides>0</HiddenSlides>
  <MMClips>0</MMClips>
  <ScaleCrop>false</ScaleCrop>
  <HeadingPairs>
    <vt:vector size="4" baseType="variant">
      <vt:variant>
        <vt:lpstr>Design Template</vt:lpstr>
      </vt:variant>
      <vt:variant>
        <vt:i4>1</vt:i4>
      </vt:variant>
      <vt:variant>
        <vt:lpstr>Slide Titles</vt:lpstr>
      </vt:variant>
      <vt:variant>
        <vt:i4>16</vt:i4>
      </vt:variant>
    </vt:vector>
  </HeadingPairs>
  <TitlesOfParts>
    <vt:vector size="17" baseType="lpstr">
      <vt:lpstr>Office Theme</vt:lpstr>
      <vt:lpstr>Slide 1</vt:lpstr>
      <vt:lpstr>Genetic Information</vt:lpstr>
      <vt:lpstr>Human Genome</vt:lpstr>
      <vt:lpstr>Chromosome Logical Structure</vt:lpstr>
      <vt:lpstr>Dominant vs. Recessive</vt:lpstr>
      <vt:lpstr>Alleles</vt:lpstr>
      <vt:lpstr>Genotypes       Phenotypes</vt:lpstr>
      <vt:lpstr>Genotype</vt:lpstr>
      <vt:lpstr>Phenotype</vt:lpstr>
      <vt:lpstr>   Genotypes      Phenotypes (example)      </vt:lpstr>
      <vt:lpstr>What is HOMOZYGOUS?</vt:lpstr>
      <vt:lpstr>What is HETEROZYGOUS</vt:lpstr>
      <vt:lpstr>Describe CO-DOMINANCE</vt:lpstr>
      <vt:lpstr>Describe CO-DOMINANCE</vt:lpstr>
      <vt:lpstr>What is a PUNNETT SQUARE?</vt:lpstr>
      <vt:lpstr>What is a PUNNETT SQUARE?</vt:lpstr>
    </vt:vector>
  </TitlesOfParts>
  <Company>Saugatuck Public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marcussed00</dc:creator>
  <cp:lastModifiedBy>marcussed00</cp:lastModifiedBy>
  <cp:revision>2</cp:revision>
  <dcterms:created xsi:type="dcterms:W3CDTF">2012-01-23T22:18:34Z</dcterms:created>
  <dcterms:modified xsi:type="dcterms:W3CDTF">2012-01-25T18:39:37Z</dcterms:modified>
</cp:coreProperties>
</file>